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71" r:id="rId1"/>
    <p:sldMasterId id="2147484083" r:id="rId2"/>
  </p:sldMasterIdLst>
  <p:notesMasterIdLst>
    <p:notesMasterId r:id="rId70"/>
  </p:notesMasterIdLst>
  <p:sldIdLst>
    <p:sldId id="256" r:id="rId3"/>
    <p:sldId id="259" r:id="rId4"/>
    <p:sldId id="276" r:id="rId5"/>
    <p:sldId id="339" r:id="rId6"/>
    <p:sldId id="341" r:id="rId7"/>
    <p:sldId id="262" r:id="rId8"/>
    <p:sldId id="336" r:id="rId9"/>
    <p:sldId id="260" r:id="rId10"/>
    <p:sldId id="298" r:id="rId11"/>
    <p:sldId id="299" r:id="rId12"/>
    <p:sldId id="338" r:id="rId13"/>
    <p:sldId id="264" r:id="rId14"/>
    <p:sldId id="342" r:id="rId15"/>
    <p:sldId id="281" r:id="rId16"/>
    <p:sldId id="282" r:id="rId17"/>
    <p:sldId id="296" r:id="rId18"/>
    <p:sldId id="270" r:id="rId19"/>
    <p:sldId id="277" r:id="rId20"/>
    <p:sldId id="278" r:id="rId21"/>
    <p:sldId id="279" r:id="rId22"/>
    <p:sldId id="275" r:id="rId23"/>
    <p:sldId id="286" r:id="rId24"/>
    <p:sldId id="283" r:id="rId25"/>
    <p:sldId id="287" r:id="rId26"/>
    <p:sldId id="289" r:id="rId27"/>
    <p:sldId id="290" r:id="rId28"/>
    <p:sldId id="291" r:id="rId29"/>
    <p:sldId id="280" r:id="rId30"/>
    <p:sldId id="292" r:id="rId31"/>
    <p:sldId id="284" r:id="rId32"/>
    <p:sldId id="293" r:id="rId33"/>
    <p:sldId id="301" r:id="rId34"/>
    <p:sldId id="302" r:id="rId35"/>
    <p:sldId id="294" r:id="rId36"/>
    <p:sldId id="295" r:id="rId37"/>
    <p:sldId id="303" r:id="rId38"/>
    <p:sldId id="304" r:id="rId39"/>
    <p:sldId id="306" r:id="rId40"/>
    <p:sldId id="305" r:id="rId41"/>
    <p:sldId id="307" r:id="rId42"/>
    <p:sldId id="308" r:id="rId43"/>
    <p:sldId id="309" r:id="rId44"/>
    <p:sldId id="322" r:id="rId45"/>
    <p:sldId id="285" r:id="rId46"/>
    <p:sldId id="310" r:id="rId47"/>
    <p:sldId id="311" r:id="rId48"/>
    <p:sldId id="312" r:id="rId49"/>
    <p:sldId id="313" r:id="rId50"/>
    <p:sldId id="314" r:id="rId51"/>
    <p:sldId id="315" r:id="rId52"/>
    <p:sldId id="316" r:id="rId53"/>
    <p:sldId id="326" r:id="rId54"/>
    <p:sldId id="317" r:id="rId55"/>
    <p:sldId id="328" r:id="rId56"/>
    <p:sldId id="318" r:id="rId57"/>
    <p:sldId id="319" r:id="rId58"/>
    <p:sldId id="320" r:id="rId59"/>
    <p:sldId id="327" r:id="rId60"/>
    <p:sldId id="329" r:id="rId61"/>
    <p:sldId id="321" r:id="rId62"/>
    <p:sldId id="330" r:id="rId63"/>
    <p:sldId id="337" r:id="rId64"/>
    <p:sldId id="323" r:id="rId65"/>
    <p:sldId id="331" r:id="rId66"/>
    <p:sldId id="332" r:id="rId67"/>
    <p:sldId id="324" r:id="rId68"/>
    <p:sldId id="325" r:id="rId6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635"/>
    <a:srgbClr val="01C3FF"/>
    <a:srgbClr val="0000FF"/>
    <a:srgbClr val="29AF8C"/>
    <a:srgbClr val="BD318E"/>
    <a:srgbClr val="9C28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388" autoAdjust="0"/>
  </p:normalViewPr>
  <p:slideViewPr>
    <p:cSldViewPr snapToGrid="0">
      <p:cViewPr varScale="1">
        <p:scale>
          <a:sx n="69" d="100"/>
          <a:sy n="69" d="100"/>
        </p:scale>
        <p:origin x="1157"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teres\Documents\GitHub\MenidiaOA\Dissertation%20Backup\Interaction%20Figures.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en-US"/>
              <a:t>Additive</a:t>
            </a:r>
          </a:p>
        </c:rich>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Sheet1!$B$4</c:f>
              <c:strCache>
                <c:ptCount val="1"/>
                <c:pt idx="0">
                  <c:v>Additive</c:v>
                </c:pt>
              </c:strCache>
            </c:strRef>
          </c:tx>
          <c:spPr>
            <a:solidFill>
              <a:schemeClr val="accent1"/>
            </a:solidFill>
            <a:ln>
              <a:noFill/>
            </a:ln>
            <a:effectLst/>
          </c:spPr>
          <c:invertIfNegative val="0"/>
          <c:cat>
            <c:strRef>
              <c:f>Sheet1!$A$5:$A$8</c:f>
              <c:strCache>
                <c:ptCount val="4"/>
                <c:pt idx="0">
                  <c:v>Control</c:v>
                </c:pt>
                <c:pt idx="1">
                  <c:v>Warming</c:v>
                </c:pt>
                <c:pt idx="2">
                  <c:v>OA</c:v>
                </c:pt>
                <c:pt idx="3">
                  <c:v>Warming + OA</c:v>
                </c:pt>
              </c:strCache>
            </c:strRef>
          </c:cat>
          <c:val>
            <c:numRef>
              <c:f>Sheet1!$B$5:$B$8</c:f>
              <c:numCache>
                <c:formatCode>General</c:formatCode>
                <c:ptCount val="4"/>
                <c:pt idx="0">
                  <c:v>1</c:v>
                </c:pt>
                <c:pt idx="1">
                  <c:v>2</c:v>
                </c:pt>
                <c:pt idx="2">
                  <c:v>2</c:v>
                </c:pt>
                <c:pt idx="3">
                  <c:v>3</c:v>
                </c:pt>
              </c:numCache>
            </c:numRef>
          </c:val>
          <c:extLst>
            <c:ext xmlns:c16="http://schemas.microsoft.com/office/drawing/2014/chart" uri="{C3380CC4-5D6E-409C-BE32-E72D297353CC}">
              <c16:uniqueId val="{00000000-67AC-4D54-ABF8-550D7B6E3967}"/>
            </c:ext>
          </c:extLst>
        </c:ser>
        <c:dLbls>
          <c:showLegendKey val="0"/>
          <c:showVal val="0"/>
          <c:showCatName val="0"/>
          <c:showSerName val="0"/>
          <c:showPercent val="0"/>
          <c:showBubbleSize val="0"/>
        </c:dLbls>
        <c:gapWidth val="50"/>
        <c:overlap val="-27"/>
        <c:axId val="1965132751"/>
        <c:axId val="1965129839"/>
      </c:barChart>
      <c:catAx>
        <c:axId val="19651327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965129839"/>
        <c:crosses val="autoZero"/>
        <c:auto val="1"/>
        <c:lblAlgn val="ctr"/>
        <c:lblOffset val="100"/>
        <c:noMultiLvlLbl val="0"/>
      </c:catAx>
      <c:valAx>
        <c:axId val="1965129839"/>
        <c:scaling>
          <c:orientation val="minMax"/>
          <c:max val="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Response</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9651327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10000"/>
      </a:schemeClr>
    </a:solidFill>
    <a:ln>
      <a:noFill/>
    </a:ln>
    <a:effectLst/>
  </c:spPr>
  <c:txPr>
    <a:bodyPr/>
    <a:lstStyle/>
    <a:p>
      <a:pPr>
        <a:defRPr sz="18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en-US" dirty="0"/>
              <a:t>Interaction</a:t>
            </a:r>
          </a:p>
        </c:rich>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Sheet1!$B$11</c:f>
              <c:strCache>
                <c:ptCount val="1"/>
                <c:pt idx="0">
                  <c:v>Synergistic Interaction</c:v>
                </c:pt>
              </c:strCache>
            </c:strRef>
          </c:tx>
          <c:spPr>
            <a:solidFill>
              <a:schemeClr val="accent1"/>
            </a:solidFill>
            <a:ln>
              <a:noFill/>
            </a:ln>
            <a:effectLst/>
          </c:spPr>
          <c:invertIfNegative val="0"/>
          <c:cat>
            <c:strRef>
              <c:f>Sheet1!$A$12:$A$15</c:f>
              <c:strCache>
                <c:ptCount val="4"/>
                <c:pt idx="0">
                  <c:v>Control</c:v>
                </c:pt>
                <c:pt idx="1">
                  <c:v>Warming</c:v>
                </c:pt>
                <c:pt idx="2">
                  <c:v>OA</c:v>
                </c:pt>
                <c:pt idx="3">
                  <c:v>Warming + OA</c:v>
                </c:pt>
              </c:strCache>
            </c:strRef>
          </c:cat>
          <c:val>
            <c:numRef>
              <c:f>Sheet1!$B$12:$B$15</c:f>
              <c:numCache>
                <c:formatCode>General</c:formatCode>
                <c:ptCount val="4"/>
                <c:pt idx="0">
                  <c:v>1</c:v>
                </c:pt>
                <c:pt idx="1">
                  <c:v>2</c:v>
                </c:pt>
                <c:pt idx="2">
                  <c:v>2</c:v>
                </c:pt>
                <c:pt idx="3">
                  <c:v>5</c:v>
                </c:pt>
              </c:numCache>
            </c:numRef>
          </c:val>
          <c:extLst>
            <c:ext xmlns:c16="http://schemas.microsoft.com/office/drawing/2014/chart" uri="{C3380CC4-5D6E-409C-BE32-E72D297353CC}">
              <c16:uniqueId val="{00000000-8E63-4ADF-AE87-F48D5DB38E71}"/>
            </c:ext>
          </c:extLst>
        </c:ser>
        <c:dLbls>
          <c:showLegendKey val="0"/>
          <c:showVal val="0"/>
          <c:showCatName val="0"/>
          <c:showSerName val="0"/>
          <c:showPercent val="0"/>
          <c:showBubbleSize val="0"/>
        </c:dLbls>
        <c:gapWidth val="50"/>
        <c:overlap val="-27"/>
        <c:axId val="1965132335"/>
        <c:axId val="1965119439"/>
      </c:barChart>
      <c:catAx>
        <c:axId val="19651323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965119439"/>
        <c:crosses val="autoZero"/>
        <c:auto val="1"/>
        <c:lblAlgn val="ctr"/>
        <c:lblOffset val="100"/>
        <c:noMultiLvlLbl val="0"/>
      </c:catAx>
      <c:valAx>
        <c:axId val="196511943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Response</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96513233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10000"/>
      </a:schemeClr>
    </a:solidFill>
    <a:ln>
      <a:noFill/>
    </a:ln>
    <a:effectLst/>
  </c:spPr>
  <c:txPr>
    <a:bodyPr/>
    <a:lstStyle/>
    <a:p>
      <a:pPr>
        <a:defRPr sz="18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en-US"/>
              <a:t>Additive</a:t>
            </a:r>
          </a:p>
        </c:rich>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Sheet1!$B$4</c:f>
              <c:strCache>
                <c:ptCount val="1"/>
                <c:pt idx="0">
                  <c:v>Additive</c:v>
                </c:pt>
              </c:strCache>
            </c:strRef>
          </c:tx>
          <c:spPr>
            <a:solidFill>
              <a:schemeClr val="accent1"/>
            </a:solidFill>
            <a:ln>
              <a:noFill/>
            </a:ln>
            <a:effectLst/>
          </c:spPr>
          <c:invertIfNegative val="0"/>
          <c:cat>
            <c:strRef>
              <c:f>Sheet1!$A$5:$A$8</c:f>
              <c:strCache>
                <c:ptCount val="4"/>
                <c:pt idx="0">
                  <c:v>Control</c:v>
                </c:pt>
                <c:pt idx="1">
                  <c:v>Warming</c:v>
                </c:pt>
                <c:pt idx="2">
                  <c:v>OA</c:v>
                </c:pt>
                <c:pt idx="3">
                  <c:v>Warming + OA</c:v>
                </c:pt>
              </c:strCache>
            </c:strRef>
          </c:cat>
          <c:val>
            <c:numRef>
              <c:f>Sheet1!$B$5:$B$8</c:f>
              <c:numCache>
                <c:formatCode>General</c:formatCode>
                <c:ptCount val="4"/>
                <c:pt idx="0">
                  <c:v>1</c:v>
                </c:pt>
                <c:pt idx="1">
                  <c:v>2</c:v>
                </c:pt>
                <c:pt idx="2">
                  <c:v>2</c:v>
                </c:pt>
                <c:pt idx="3">
                  <c:v>3</c:v>
                </c:pt>
              </c:numCache>
            </c:numRef>
          </c:val>
          <c:extLst>
            <c:ext xmlns:c16="http://schemas.microsoft.com/office/drawing/2014/chart" uri="{C3380CC4-5D6E-409C-BE32-E72D297353CC}">
              <c16:uniqueId val="{00000000-67AC-4D54-ABF8-550D7B6E3967}"/>
            </c:ext>
          </c:extLst>
        </c:ser>
        <c:dLbls>
          <c:showLegendKey val="0"/>
          <c:showVal val="0"/>
          <c:showCatName val="0"/>
          <c:showSerName val="0"/>
          <c:showPercent val="0"/>
          <c:showBubbleSize val="0"/>
        </c:dLbls>
        <c:gapWidth val="50"/>
        <c:overlap val="-27"/>
        <c:axId val="1965132751"/>
        <c:axId val="1965129839"/>
      </c:barChart>
      <c:catAx>
        <c:axId val="19651327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965129839"/>
        <c:crosses val="autoZero"/>
        <c:auto val="1"/>
        <c:lblAlgn val="ctr"/>
        <c:lblOffset val="100"/>
        <c:noMultiLvlLbl val="0"/>
      </c:catAx>
      <c:valAx>
        <c:axId val="1965129839"/>
        <c:scaling>
          <c:orientation val="minMax"/>
          <c:max val="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Response</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9651327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10000"/>
      </a:schemeClr>
    </a:solidFill>
    <a:ln>
      <a:noFill/>
    </a:ln>
    <a:effectLst/>
  </c:spPr>
  <c:txPr>
    <a:bodyPr/>
    <a:lstStyle/>
    <a:p>
      <a:pPr>
        <a:defRPr sz="18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en-US" dirty="0"/>
              <a:t>Interaction</a:t>
            </a:r>
          </a:p>
        </c:rich>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Sheet1!$B$18</c:f>
              <c:strCache>
                <c:ptCount val="1"/>
                <c:pt idx="0">
                  <c:v>Antagonistic Interaction</c:v>
                </c:pt>
              </c:strCache>
            </c:strRef>
          </c:tx>
          <c:spPr>
            <a:solidFill>
              <a:schemeClr val="accent1"/>
            </a:solidFill>
            <a:ln>
              <a:noFill/>
            </a:ln>
            <a:effectLst/>
          </c:spPr>
          <c:invertIfNegative val="0"/>
          <c:cat>
            <c:strRef>
              <c:f>Sheet1!$A$19:$A$22</c:f>
              <c:strCache>
                <c:ptCount val="4"/>
                <c:pt idx="0">
                  <c:v>Control</c:v>
                </c:pt>
                <c:pt idx="1">
                  <c:v>Warming</c:v>
                </c:pt>
                <c:pt idx="2">
                  <c:v>OA</c:v>
                </c:pt>
                <c:pt idx="3">
                  <c:v>Warming + OA</c:v>
                </c:pt>
              </c:strCache>
            </c:strRef>
          </c:cat>
          <c:val>
            <c:numRef>
              <c:f>Sheet1!$B$19:$B$22</c:f>
              <c:numCache>
                <c:formatCode>General</c:formatCode>
                <c:ptCount val="4"/>
                <c:pt idx="0">
                  <c:v>1</c:v>
                </c:pt>
                <c:pt idx="1">
                  <c:v>2</c:v>
                </c:pt>
                <c:pt idx="2">
                  <c:v>2</c:v>
                </c:pt>
                <c:pt idx="3">
                  <c:v>2.2999999999999998</c:v>
                </c:pt>
              </c:numCache>
            </c:numRef>
          </c:val>
          <c:extLst>
            <c:ext xmlns:c16="http://schemas.microsoft.com/office/drawing/2014/chart" uri="{C3380CC4-5D6E-409C-BE32-E72D297353CC}">
              <c16:uniqueId val="{00000000-366A-47C6-B02B-D95195E00635}"/>
            </c:ext>
          </c:extLst>
        </c:ser>
        <c:dLbls>
          <c:showLegendKey val="0"/>
          <c:showVal val="0"/>
          <c:showCatName val="0"/>
          <c:showSerName val="0"/>
          <c:showPercent val="0"/>
          <c:showBubbleSize val="0"/>
        </c:dLbls>
        <c:gapWidth val="50"/>
        <c:overlap val="-27"/>
        <c:axId val="1965121103"/>
        <c:axId val="1965116943"/>
      </c:barChart>
      <c:catAx>
        <c:axId val="19651211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965116943"/>
        <c:crosses val="autoZero"/>
        <c:auto val="1"/>
        <c:lblAlgn val="ctr"/>
        <c:lblOffset val="100"/>
        <c:noMultiLvlLbl val="0"/>
      </c:catAx>
      <c:valAx>
        <c:axId val="1965116943"/>
        <c:scaling>
          <c:orientation val="minMax"/>
          <c:max val="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Response</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9651211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10000"/>
      </a:schemeClr>
    </a:solidFill>
    <a:ln>
      <a:noFill/>
    </a:ln>
    <a:effectLst/>
  </c:spPr>
  <c:txPr>
    <a:bodyPr/>
    <a:lstStyle/>
    <a:p>
      <a:pPr>
        <a:defRPr sz="18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en-US"/>
              <a:t>Additive</a:t>
            </a:r>
          </a:p>
        </c:rich>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Sheet1!$B$4</c:f>
              <c:strCache>
                <c:ptCount val="1"/>
                <c:pt idx="0">
                  <c:v>Additive</c:v>
                </c:pt>
              </c:strCache>
            </c:strRef>
          </c:tx>
          <c:spPr>
            <a:solidFill>
              <a:schemeClr val="accent1"/>
            </a:solidFill>
            <a:ln>
              <a:noFill/>
            </a:ln>
            <a:effectLst/>
          </c:spPr>
          <c:invertIfNegative val="0"/>
          <c:cat>
            <c:strRef>
              <c:f>Sheet1!$A$5:$A$8</c:f>
              <c:strCache>
                <c:ptCount val="4"/>
                <c:pt idx="0">
                  <c:v>Control</c:v>
                </c:pt>
                <c:pt idx="1">
                  <c:v>Warming</c:v>
                </c:pt>
                <c:pt idx="2">
                  <c:v>OA</c:v>
                </c:pt>
                <c:pt idx="3">
                  <c:v>Warming + OA</c:v>
                </c:pt>
              </c:strCache>
            </c:strRef>
          </c:cat>
          <c:val>
            <c:numRef>
              <c:f>Sheet1!$B$5:$B$8</c:f>
              <c:numCache>
                <c:formatCode>General</c:formatCode>
                <c:ptCount val="4"/>
                <c:pt idx="0">
                  <c:v>1</c:v>
                </c:pt>
                <c:pt idx="1">
                  <c:v>2</c:v>
                </c:pt>
                <c:pt idx="2">
                  <c:v>2</c:v>
                </c:pt>
                <c:pt idx="3">
                  <c:v>3</c:v>
                </c:pt>
              </c:numCache>
            </c:numRef>
          </c:val>
          <c:extLst>
            <c:ext xmlns:c16="http://schemas.microsoft.com/office/drawing/2014/chart" uri="{C3380CC4-5D6E-409C-BE32-E72D297353CC}">
              <c16:uniqueId val="{00000000-67AC-4D54-ABF8-550D7B6E3967}"/>
            </c:ext>
          </c:extLst>
        </c:ser>
        <c:dLbls>
          <c:showLegendKey val="0"/>
          <c:showVal val="0"/>
          <c:showCatName val="0"/>
          <c:showSerName val="0"/>
          <c:showPercent val="0"/>
          <c:showBubbleSize val="0"/>
        </c:dLbls>
        <c:gapWidth val="50"/>
        <c:overlap val="-27"/>
        <c:axId val="1965132751"/>
        <c:axId val="1965129839"/>
      </c:barChart>
      <c:catAx>
        <c:axId val="19651327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965129839"/>
        <c:crosses val="autoZero"/>
        <c:auto val="1"/>
        <c:lblAlgn val="ctr"/>
        <c:lblOffset val="100"/>
        <c:noMultiLvlLbl val="0"/>
      </c:catAx>
      <c:valAx>
        <c:axId val="1965129839"/>
        <c:scaling>
          <c:orientation val="minMax"/>
          <c:max val="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Response</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9651327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10000"/>
      </a:schemeClr>
    </a:solidFill>
    <a:ln>
      <a:noFill/>
    </a:ln>
    <a:effectLst/>
  </c:spPr>
  <c:txPr>
    <a:bodyPr/>
    <a:lstStyle/>
    <a:p>
      <a:pPr>
        <a:defRPr sz="18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Sheet1!$B$25</c:f>
              <c:strCache>
                <c:ptCount val="1"/>
                <c:pt idx="0">
                  <c:v>Interaction</c:v>
                </c:pt>
              </c:strCache>
            </c:strRef>
          </c:tx>
          <c:spPr>
            <a:solidFill>
              <a:schemeClr val="accent1"/>
            </a:solidFill>
            <a:ln>
              <a:noFill/>
            </a:ln>
            <a:effectLst/>
          </c:spPr>
          <c:invertIfNegative val="0"/>
          <c:cat>
            <c:strRef>
              <c:f>Sheet1!$A$26:$A$29</c:f>
              <c:strCache>
                <c:ptCount val="4"/>
                <c:pt idx="0">
                  <c:v>Control</c:v>
                </c:pt>
                <c:pt idx="1">
                  <c:v>Warming</c:v>
                </c:pt>
                <c:pt idx="2">
                  <c:v>OA</c:v>
                </c:pt>
                <c:pt idx="3">
                  <c:v>Warming + OA</c:v>
                </c:pt>
              </c:strCache>
            </c:strRef>
          </c:cat>
          <c:val>
            <c:numRef>
              <c:f>Sheet1!$B$26:$B$29</c:f>
              <c:numCache>
                <c:formatCode>General</c:formatCode>
                <c:ptCount val="4"/>
                <c:pt idx="0">
                  <c:v>1</c:v>
                </c:pt>
                <c:pt idx="1">
                  <c:v>2</c:v>
                </c:pt>
                <c:pt idx="2">
                  <c:v>1</c:v>
                </c:pt>
                <c:pt idx="3">
                  <c:v>3</c:v>
                </c:pt>
              </c:numCache>
            </c:numRef>
          </c:val>
          <c:extLst>
            <c:ext xmlns:c16="http://schemas.microsoft.com/office/drawing/2014/chart" uri="{C3380CC4-5D6E-409C-BE32-E72D297353CC}">
              <c16:uniqueId val="{00000000-FAB7-4692-9336-073E5109D86C}"/>
            </c:ext>
          </c:extLst>
        </c:ser>
        <c:dLbls>
          <c:showLegendKey val="0"/>
          <c:showVal val="0"/>
          <c:showCatName val="0"/>
          <c:showSerName val="0"/>
          <c:showPercent val="0"/>
          <c:showBubbleSize val="0"/>
        </c:dLbls>
        <c:gapWidth val="50"/>
        <c:overlap val="-27"/>
        <c:axId val="2039911600"/>
        <c:axId val="2039909520"/>
      </c:barChart>
      <c:catAx>
        <c:axId val="2039911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039909520"/>
        <c:crosses val="autoZero"/>
        <c:auto val="1"/>
        <c:lblAlgn val="ctr"/>
        <c:lblOffset val="100"/>
        <c:noMultiLvlLbl val="0"/>
      </c:catAx>
      <c:valAx>
        <c:axId val="2039909520"/>
        <c:scaling>
          <c:orientation val="minMax"/>
          <c:max val="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Response</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0399116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10000"/>
      </a:schemeClr>
    </a:solidFill>
    <a:ln>
      <a:noFill/>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1C7BA-6C51-4FB3-B5A5-91A545528830}" type="datetimeFigureOut">
              <a:rPr lang="en-US" smtClean="0"/>
              <a:t>4/19/2023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7AEF4-B771-4948-BF17-D3980E5C00BA}" type="slidenum">
              <a:rPr lang="en-US" smtClean="0"/>
              <a:t>‹#›</a:t>
            </a:fld>
            <a:endParaRPr lang="en-US"/>
          </a:p>
        </p:txBody>
      </p:sp>
    </p:spTree>
    <p:extLst>
      <p:ext uri="{BB962C8B-B14F-4D97-AF65-F5344CB8AC3E}">
        <p14:creationId xmlns:p14="http://schemas.microsoft.com/office/powerpoint/2010/main" val="1744577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-Atlantic silversides are mostly used as a baitfish by humans, but they are also a very abundant fish that is food for a wide variety of larger fish, birds, and marine mammals</a:t>
            </a:r>
          </a:p>
          <a:p>
            <a:r>
              <a:rPr lang="en-US" dirty="0"/>
              <a:t>-They eat plankton, so they are an important way for energy to make its way up the food web</a:t>
            </a:r>
          </a:p>
          <a:p>
            <a:r>
              <a:rPr lang="en-US" dirty="0"/>
              <a:t>-Their small size and short life cycle also makes them an ideal species. A good ‘average’ fish that has a lot in common with other species that aren’t as easy to do experiments on, so you can assume that their responses will apply to some other species too. </a:t>
            </a:r>
          </a:p>
          <a:p>
            <a:r>
              <a:rPr lang="en-US" dirty="0"/>
              <a:t>-Because of their ecological importance and use as a model species, it is important to understand how they respond to changing environmental conditions </a:t>
            </a:r>
          </a:p>
          <a:p>
            <a:r>
              <a:rPr lang="en-US" dirty="0"/>
              <a:t>And to figure out what those changes MEAN by looking at the underlying mechanisms</a:t>
            </a:r>
          </a:p>
        </p:txBody>
      </p:sp>
      <p:sp>
        <p:nvSpPr>
          <p:cNvPr id="4" name="Slide Number Placeholder 3"/>
          <p:cNvSpPr>
            <a:spLocks noGrp="1"/>
          </p:cNvSpPr>
          <p:nvPr>
            <p:ph type="sldNum" sz="quarter" idx="5"/>
          </p:nvPr>
        </p:nvSpPr>
        <p:spPr/>
        <p:txBody>
          <a:bodyPr/>
          <a:lstStyle/>
          <a:p>
            <a:fld id="{1977AEF4-B771-4948-BF17-D3980E5C00BA}" type="slidenum">
              <a:rPr lang="en-US" smtClean="0"/>
              <a:t>2</a:t>
            </a:fld>
            <a:endParaRPr lang="en-US"/>
          </a:p>
        </p:txBody>
      </p:sp>
    </p:spTree>
    <p:extLst>
      <p:ext uri="{BB962C8B-B14F-4D97-AF65-F5344CB8AC3E}">
        <p14:creationId xmlns:p14="http://schemas.microsoft.com/office/powerpoint/2010/main" val="7713571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-Analyzed four experiments combined with linear regression, to test for significant effect of CO2 or Temperature or their interaction</a:t>
            </a:r>
          </a:p>
          <a:p>
            <a:r>
              <a:rPr lang="en-US" dirty="0"/>
              <a:t>-Found no effect of CO2, but a significant increase in metabolism with temperature – as expected.</a:t>
            </a:r>
          </a:p>
        </p:txBody>
      </p:sp>
      <p:sp>
        <p:nvSpPr>
          <p:cNvPr id="4" name="Slide Number Placeholder 3"/>
          <p:cNvSpPr>
            <a:spLocks noGrp="1"/>
          </p:cNvSpPr>
          <p:nvPr>
            <p:ph type="sldNum" sz="quarter" idx="5"/>
          </p:nvPr>
        </p:nvSpPr>
        <p:spPr/>
        <p:txBody>
          <a:bodyPr/>
          <a:lstStyle/>
          <a:p>
            <a:fld id="{1977AEF4-B771-4948-BF17-D3980E5C00BA}" type="slidenum">
              <a:rPr lang="en-US" smtClean="0"/>
              <a:t>19</a:t>
            </a:fld>
            <a:endParaRPr lang="en-US"/>
          </a:p>
        </p:txBody>
      </p:sp>
    </p:spTree>
    <p:extLst>
      <p:ext uri="{BB962C8B-B14F-4D97-AF65-F5344CB8AC3E}">
        <p14:creationId xmlns:p14="http://schemas.microsoft.com/office/powerpoint/2010/main" val="3920407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two experiments with oxygen and CO</a:t>
            </a:r>
            <a:r>
              <a:rPr lang="en-US" baseline="-25000" dirty="0"/>
              <a:t>2</a:t>
            </a:r>
            <a:r>
              <a:rPr lang="en-US" baseline="0" dirty="0"/>
              <a:t>, we found a significant interaction between oxygen and CO</a:t>
            </a:r>
            <a:r>
              <a:rPr lang="en-US" baseline="-25000" dirty="0"/>
              <a:t>2</a:t>
            </a:r>
            <a:endParaRPr lang="en-US" baseline="0" dirty="0"/>
          </a:p>
          <a:p>
            <a:r>
              <a:rPr lang="en-US" baseline="0" dirty="0"/>
              <a:t>-</a:t>
            </a:r>
            <a:endParaRPr lang="en-US" baseline="-25000" dirty="0"/>
          </a:p>
        </p:txBody>
      </p:sp>
      <p:sp>
        <p:nvSpPr>
          <p:cNvPr id="4" name="Slide Number Placeholder 3"/>
          <p:cNvSpPr>
            <a:spLocks noGrp="1"/>
          </p:cNvSpPr>
          <p:nvPr>
            <p:ph type="sldNum" sz="quarter" idx="5"/>
          </p:nvPr>
        </p:nvSpPr>
        <p:spPr/>
        <p:txBody>
          <a:bodyPr/>
          <a:lstStyle/>
          <a:p>
            <a:fld id="{635149E3-1623-4319-96B6-34A5B339AD54}" type="slidenum">
              <a:rPr lang="en-US" smtClean="0"/>
              <a:t>20</a:t>
            </a:fld>
            <a:endParaRPr lang="en-US"/>
          </a:p>
        </p:txBody>
      </p:sp>
    </p:spTree>
    <p:extLst>
      <p:ext uri="{BB962C8B-B14F-4D97-AF65-F5344CB8AC3E}">
        <p14:creationId xmlns:p14="http://schemas.microsoft.com/office/powerpoint/2010/main" val="2186833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we did not see such an interaction for larvae</a:t>
            </a:r>
          </a:p>
          <a:p>
            <a:r>
              <a:rPr lang="en-US" dirty="0"/>
              <a:t>-Mention that we didn’t have larvae for the lowest DO level because none survived hatching. </a:t>
            </a:r>
          </a:p>
        </p:txBody>
      </p:sp>
      <p:sp>
        <p:nvSpPr>
          <p:cNvPr id="4" name="Slide Number Placeholder 3"/>
          <p:cNvSpPr>
            <a:spLocks noGrp="1"/>
          </p:cNvSpPr>
          <p:nvPr>
            <p:ph type="sldNum" sz="quarter" idx="5"/>
          </p:nvPr>
        </p:nvSpPr>
        <p:spPr/>
        <p:txBody>
          <a:bodyPr/>
          <a:lstStyle/>
          <a:p>
            <a:fld id="{635149E3-1623-4319-96B6-34A5B339AD54}" type="slidenum">
              <a:rPr lang="en-US" smtClean="0"/>
              <a:t>21</a:t>
            </a:fld>
            <a:endParaRPr lang="en-US"/>
          </a:p>
        </p:txBody>
      </p:sp>
    </p:spTree>
    <p:extLst>
      <p:ext uri="{BB962C8B-B14F-4D97-AF65-F5344CB8AC3E}">
        <p14:creationId xmlns:p14="http://schemas.microsoft.com/office/powerpoint/2010/main" val="3242423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7AEF4-B771-4948-BF17-D3980E5C00BA}" type="slidenum">
              <a:rPr lang="en-US" smtClean="0"/>
              <a:t>22</a:t>
            </a:fld>
            <a:endParaRPr lang="en-US"/>
          </a:p>
        </p:txBody>
      </p:sp>
    </p:spTree>
    <p:extLst>
      <p:ext uri="{BB962C8B-B14F-4D97-AF65-F5344CB8AC3E}">
        <p14:creationId xmlns:p14="http://schemas.microsoft.com/office/powerpoint/2010/main" val="3259545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letters</a:t>
            </a:r>
          </a:p>
          <a:p>
            <a:r>
              <a:rPr lang="en-US" dirty="0"/>
              <a:t>Only Exp 2 (22C) were affected – maybe because the high CO2 level is higher in that experiment, maybe a threshold between 3600 and 4200</a:t>
            </a:r>
          </a:p>
          <a:p>
            <a:pPr marL="0" marR="0">
              <a:spcBef>
                <a:spcPts val="0"/>
              </a:spcBef>
              <a:spcAft>
                <a:spcPts val="0"/>
              </a:spcAft>
            </a:pPr>
            <a:r>
              <a:rPr lang="en-US" dirty="0"/>
              <a:t>The method used to acidify the treatments in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pH</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pCO</a:t>
            </a:r>
            <a:r>
              <a:rPr lang="en-US" sz="1800" b="1"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(µatm)</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Temperature (°C)</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Amb</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Mod</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High</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Amb</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Mod</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High</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Target levels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8.1</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7.5</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7.2</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450</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2000</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4000</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24 (Exp. 1),</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22 (Exp. 2)</a:t>
            </a: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Exp. 1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7.94</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7.41</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7.13</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680.0</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1683.0</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3609.1</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23.8</a:t>
            </a: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Exp. 2</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8.08</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7.39</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7.09</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441.7</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2299.2</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4530.9</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22.3</a:t>
            </a:r>
          </a:p>
          <a:p>
            <a:endParaRPr lang="en-US" dirty="0"/>
          </a:p>
        </p:txBody>
      </p:sp>
      <p:sp>
        <p:nvSpPr>
          <p:cNvPr id="4" name="Slide Number Placeholder 3"/>
          <p:cNvSpPr>
            <a:spLocks noGrp="1"/>
          </p:cNvSpPr>
          <p:nvPr>
            <p:ph type="sldNum" sz="quarter" idx="5"/>
          </p:nvPr>
        </p:nvSpPr>
        <p:spPr/>
        <p:txBody>
          <a:bodyPr/>
          <a:lstStyle/>
          <a:p>
            <a:fld id="{1977AEF4-B771-4948-BF17-D3980E5C00BA}" type="slidenum">
              <a:rPr lang="en-US" smtClean="0"/>
              <a:t>26</a:t>
            </a:fld>
            <a:endParaRPr lang="en-US"/>
          </a:p>
        </p:txBody>
      </p:sp>
    </p:spTree>
    <p:extLst>
      <p:ext uri="{BB962C8B-B14F-4D97-AF65-F5344CB8AC3E}">
        <p14:creationId xmlns:p14="http://schemas.microsoft.com/office/powerpoint/2010/main" val="24572127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letters</a:t>
            </a:r>
          </a:p>
          <a:p>
            <a:r>
              <a:rPr lang="en-US" dirty="0"/>
              <a:t>Only Exp 2 (22C) were affected – maybe because the high CO2 level is higher in that experiment, maybe a threshold between 3600 and 4200</a:t>
            </a:r>
          </a:p>
          <a:p>
            <a:pPr marL="0" marR="0">
              <a:spcBef>
                <a:spcPts val="0"/>
              </a:spcBef>
              <a:spcAft>
                <a:spcPts val="0"/>
              </a:spcAft>
            </a:pPr>
            <a:r>
              <a:rPr lang="en-US" dirty="0"/>
              <a:t>The method used to acidify the treatments in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pH</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pCO</a:t>
            </a:r>
            <a:r>
              <a:rPr lang="en-US" sz="1800" b="1"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(µatm)</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Temperature (°C)</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Amb</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Mod</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High</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Amb</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Mod</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High</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Target levels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8.1</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7.5</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7.2</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450</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2000</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4000</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24 (Exp. 1),</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22 (Exp. 2)</a:t>
            </a: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Exp. 1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7.94</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7.41</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7.13</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680.0</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1683.0</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3609.1</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23.8</a:t>
            </a: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Exp. 2</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8.08</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7.39</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7.09</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441.7</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2299.2</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4530.9</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22.3</a:t>
            </a:r>
          </a:p>
          <a:p>
            <a:endParaRPr lang="en-US" dirty="0"/>
          </a:p>
        </p:txBody>
      </p:sp>
      <p:sp>
        <p:nvSpPr>
          <p:cNvPr id="4" name="Slide Number Placeholder 3"/>
          <p:cNvSpPr>
            <a:spLocks noGrp="1"/>
          </p:cNvSpPr>
          <p:nvPr>
            <p:ph type="sldNum" sz="quarter" idx="5"/>
          </p:nvPr>
        </p:nvSpPr>
        <p:spPr/>
        <p:txBody>
          <a:bodyPr/>
          <a:lstStyle/>
          <a:p>
            <a:fld id="{1977AEF4-B771-4948-BF17-D3980E5C00BA}" type="slidenum">
              <a:rPr lang="en-US" smtClean="0"/>
              <a:t>27</a:t>
            </a:fld>
            <a:endParaRPr lang="en-US"/>
          </a:p>
        </p:txBody>
      </p:sp>
    </p:spTree>
    <p:extLst>
      <p:ext uri="{BB962C8B-B14F-4D97-AF65-F5344CB8AC3E}">
        <p14:creationId xmlns:p14="http://schemas.microsoft.com/office/powerpoint/2010/main" val="650559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7AEF4-B771-4948-BF17-D3980E5C00BA}" type="slidenum">
              <a:rPr lang="en-US" smtClean="0"/>
              <a:t>28</a:t>
            </a:fld>
            <a:endParaRPr lang="en-US"/>
          </a:p>
        </p:txBody>
      </p:sp>
    </p:spTree>
    <p:extLst>
      <p:ext uri="{BB962C8B-B14F-4D97-AF65-F5344CB8AC3E}">
        <p14:creationId xmlns:p14="http://schemas.microsoft.com/office/powerpoint/2010/main" val="36861155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third chapter I looked at a mechanism of pH regulation to get at the mechanisms that may help early life stages be largely tolerant of high CO2 and low pH</a:t>
            </a:r>
          </a:p>
        </p:txBody>
      </p:sp>
      <p:sp>
        <p:nvSpPr>
          <p:cNvPr id="4" name="Slide Number Placeholder 3"/>
          <p:cNvSpPr>
            <a:spLocks noGrp="1"/>
          </p:cNvSpPr>
          <p:nvPr>
            <p:ph type="sldNum" sz="quarter" idx="5"/>
          </p:nvPr>
        </p:nvSpPr>
        <p:spPr/>
        <p:txBody>
          <a:bodyPr/>
          <a:lstStyle/>
          <a:p>
            <a:fld id="{1977AEF4-B771-4948-BF17-D3980E5C00BA}" type="slidenum">
              <a:rPr lang="en-US" smtClean="0"/>
              <a:t>30</a:t>
            </a:fld>
            <a:endParaRPr lang="en-US"/>
          </a:p>
        </p:txBody>
      </p:sp>
    </p:spTree>
    <p:extLst>
      <p:ext uri="{BB962C8B-B14F-4D97-AF65-F5344CB8AC3E}">
        <p14:creationId xmlns:p14="http://schemas.microsoft.com/office/powerpoint/2010/main" val="4568997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Ionocytes</a:t>
            </a:r>
            <a:r>
              <a:rPr lang="en-US" baseline="0" dirty="0"/>
              <a:t> are...</a:t>
            </a:r>
          </a:p>
          <a:p>
            <a:r>
              <a:rPr lang="en-US" baseline="0" dirty="0"/>
              <a:t>They occur on the skin while the gills are still developing then just in the gills. They use various enzymes to transport ions with or against concentration gradients, which often uses energy. </a:t>
            </a:r>
          </a:p>
          <a:p>
            <a:r>
              <a:rPr lang="en-US" baseline="0" dirty="0"/>
              <a:t>I stained these using immunohistochemistry, with an antibody that binds to the enzyme Na/K ATPase, and then count the abundance of cells per unit area. </a:t>
            </a:r>
            <a:endParaRPr lang="en-US" dirty="0"/>
          </a:p>
        </p:txBody>
      </p:sp>
      <p:sp>
        <p:nvSpPr>
          <p:cNvPr id="4" name="Slide Number Placeholder 3"/>
          <p:cNvSpPr>
            <a:spLocks noGrp="1"/>
          </p:cNvSpPr>
          <p:nvPr>
            <p:ph type="sldNum" sz="quarter" idx="10"/>
          </p:nvPr>
        </p:nvSpPr>
        <p:spPr/>
        <p:txBody>
          <a:bodyPr/>
          <a:lstStyle/>
          <a:p>
            <a:fld id="{6D95B8E5-6967-461C-8ACB-F9D3CE1C4D26}" type="slidenum">
              <a:rPr lang="en-US" smtClean="0"/>
              <a:t>36</a:t>
            </a:fld>
            <a:endParaRPr lang="en-US"/>
          </a:p>
        </p:txBody>
      </p:sp>
    </p:spTree>
    <p:extLst>
      <p:ext uri="{BB962C8B-B14F-4D97-AF65-F5344CB8AC3E}">
        <p14:creationId xmlns:p14="http://schemas.microsoft.com/office/powerpoint/2010/main" val="802316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Ionocytes</a:t>
            </a:r>
            <a:r>
              <a:rPr lang="en-US" baseline="0" dirty="0"/>
              <a:t> are...</a:t>
            </a:r>
          </a:p>
          <a:p>
            <a:r>
              <a:rPr lang="en-US" baseline="0" dirty="0"/>
              <a:t>They occur on the skin while the gills are still developing then just in the gills. They use various enzymes to transport ions with or against concentration gradients, which often uses energy. </a:t>
            </a:r>
          </a:p>
          <a:p>
            <a:r>
              <a:rPr lang="en-US" baseline="0" dirty="0"/>
              <a:t>I stained these using immunohistochemistry, with an antibody that binds to the enzyme Na/K ATPase, and then count the abundance of cells per unit area. </a:t>
            </a:r>
            <a:endParaRPr lang="en-US" dirty="0"/>
          </a:p>
        </p:txBody>
      </p:sp>
      <p:sp>
        <p:nvSpPr>
          <p:cNvPr id="4" name="Slide Number Placeholder 3"/>
          <p:cNvSpPr>
            <a:spLocks noGrp="1"/>
          </p:cNvSpPr>
          <p:nvPr>
            <p:ph type="sldNum" sz="quarter" idx="10"/>
          </p:nvPr>
        </p:nvSpPr>
        <p:spPr/>
        <p:txBody>
          <a:bodyPr/>
          <a:lstStyle/>
          <a:p>
            <a:fld id="{6D95B8E5-6967-461C-8ACB-F9D3CE1C4D26}" type="slidenum">
              <a:rPr lang="en-US" smtClean="0"/>
              <a:t>37</a:t>
            </a:fld>
            <a:endParaRPr lang="en-US"/>
          </a:p>
        </p:txBody>
      </p:sp>
    </p:spTree>
    <p:extLst>
      <p:ext uri="{BB962C8B-B14F-4D97-AF65-F5344CB8AC3E}">
        <p14:creationId xmlns:p14="http://schemas.microsoft.com/office/powerpoint/2010/main" val="2410277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-Silversides live in estuaries and coastal waters along the east coast, and the ones I did my research on are from bays and estuaries connected to Long Island Sound</a:t>
            </a:r>
          </a:p>
          <a:p>
            <a:r>
              <a:rPr lang="en-US" dirty="0"/>
              <a:t>-This area is experiencing a combination of gradual global changes and more intense, fluctuating conditions</a:t>
            </a:r>
          </a:p>
          <a:p>
            <a:r>
              <a:rPr lang="en-US" dirty="0"/>
              <a:t>-At the same time, the waters off the Northeast US are some of the fastest warming waters worldwide</a:t>
            </a:r>
          </a:p>
          <a:p>
            <a:r>
              <a:rPr lang="en-US" dirty="0"/>
              <a:t>-Long island is here – not as bad as Gulf of Maine and north but still has warmed by about 2 or more degrees FAHRENHEIT</a:t>
            </a:r>
          </a:p>
        </p:txBody>
      </p:sp>
      <p:sp>
        <p:nvSpPr>
          <p:cNvPr id="4" name="Slide Number Placeholder 3"/>
          <p:cNvSpPr>
            <a:spLocks noGrp="1"/>
          </p:cNvSpPr>
          <p:nvPr>
            <p:ph type="sldNum" sz="quarter" idx="5"/>
          </p:nvPr>
        </p:nvSpPr>
        <p:spPr/>
        <p:txBody>
          <a:bodyPr/>
          <a:lstStyle/>
          <a:p>
            <a:fld id="{1977AEF4-B771-4948-BF17-D3980E5C00BA}" type="slidenum">
              <a:rPr lang="en-US" smtClean="0"/>
              <a:t>3</a:t>
            </a:fld>
            <a:endParaRPr lang="en-US"/>
          </a:p>
        </p:txBody>
      </p:sp>
    </p:spTree>
    <p:extLst>
      <p:ext uri="{BB962C8B-B14F-4D97-AF65-F5344CB8AC3E}">
        <p14:creationId xmlns:p14="http://schemas.microsoft.com/office/powerpoint/2010/main" val="16116986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low ionocyte density before hatching compared to after may be related to the difference in metabolic sensitivity before and after hatching</a:t>
            </a:r>
          </a:p>
          <a:p>
            <a:r>
              <a:rPr lang="en-US" dirty="0"/>
              <a:t>-Maybe since they have fewer ionocytes they are doing more with each ionocyte to maintain acid-base balance</a:t>
            </a:r>
          </a:p>
        </p:txBody>
      </p:sp>
      <p:sp>
        <p:nvSpPr>
          <p:cNvPr id="4" name="Slide Number Placeholder 3"/>
          <p:cNvSpPr>
            <a:spLocks noGrp="1"/>
          </p:cNvSpPr>
          <p:nvPr>
            <p:ph type="sldNum" sz="quarter" idx="5"/>
          </p:nvPr>
        </p:nvSpPr>
        <p:spPr/>
        <p:txBody>
          <a:bodyPr/>
          <a:lstStyle/>
          <a:p>
            <a:fld id="{1977AEF4-B771-4948-BF17-D3980E5C00BA}" type="slidenum">
              <a:rPr lang="en-US" smtClean="0"/>
              <a:t>43</a:t>
            </a:fld>
            <a:endParaRPr lang="en-US"/>
          </a:p>
        </p:txBody>
      </p:sp>
    </p:spTree>
    <p:extLst>
      <p:ext uri="{BB962C8B-B14F-4D97-AF65-F5344CB8AC3E}">
        <p14:creationId xmlns:p14="http://schemas.microsoft.com/office/powerpoint/2010/main" val="3877684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-Survival doesn’t reveal as much about the energy budget exactly but it does still have implications for recruitment to the adult population, which then affects how many adults there are to reproduce</a:t>
            </a:r>
          </a:p>
        </p:txBody>
      </p:sp>
      <p:sp>
        <p:nvSpPr>
          <p:cNvPr id="4" name="Slide Number Placeholder 3"/>
          <p:cNvSpPr>
            <a:spLocks noGrp="1"/>
          </p:cNvSpPr>
          <p:nvPr>
            <p:ph type="sldNum" sz="quarter" idx="5"/>
          </p:nvPr>
        </p:nvSpPr>
        <p:spPr/>
        <p:txBody>
          <a:bodyPr/>
          <a:lstStyle/>
          <a:p>
            <a:fld id="{1977AEF4-B771-4948-BF17-D3980E5C00BA}" type="slidenum">
              <a:rPr lang="en-US" smtClean="0"/>
              <a:t>51</a:t>
            </a:fld>
            <a:endParaRPr lang="en-US"/>
          </a:p>
        </p:txBody>
      </p:sp>
    </p:spTree>
    <p:extLst>
      <p:ext uri="{BB962C8B-B14F-4D97-AF65-F5344CB8AC3E}">
        <p14:creationId xmlns:p14="http://schemas.microsoft.com/office/powerpoint/2010/main" val="28384530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lowest DO level, conversion efficiency is 58% of what it was at </a:t>
            </a:r>
            <a:r>
              <a:rPr lang="en-US" dirty="0" err="1"/>
              <a:t>normoxia</a:t>
            </a:r>
            <a:r>
              <a:rPr lang="en-US" dirty="0"/>
              <a:t>, </a:t>
            </a:r>
          </a:p>
          <a:p>
            <a:r>
              <a:rPr lang="en-US" dirty="0"/>
              <a:t>And mortality rates are 1.73 times higher (or 73% greater) </a:t>
            </a:r>
          </a:p>
        </p:txBody>
      </p:sp>
      <p:sp>
        <p:nvSpPr>
          <p:cNvPr id="4" name="Slide Number Placeholder 3"/>
          <p:cNvSpPr>
            <a:spLocks noGrp="1"/>
          </p:cNvSpPr>
          <p:nvPr>
            <p:ph type="sldNum" sz="quarter" idx="5"/>
          </p:nvPr>
        </p:nvSpPr>
        <p:spPr/>
        <p:txBody>
          <a:bodyPr/>
          <a:lstStyle/>
          <a:p>
            <a:fld id="{1977AEF4-B771-4948-BF17-D3980E5C00BA}" type="slidenum">
              <a:rPr lang="en-US" smtClean="0"/>
              <a:t>59</a:t>
            </a:fld>
            <a:endParaRPr lang="en-US"/>
          </a:p>
        </p:txBody>
      </p:sp>
    </p:spTree>
    <p:extLst>
      <p:ext uri="{BB962C8B-B14F-4D97-AF65-F5344CB8AC3E}">
        <p14:creationId xmlns:p14="http://schemas.microsoft.com/office/powerpoint/2010/main" val="3975956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-Warmer water holds less dissolved oxygen</a:t>
            </a:r>
          </a:p>
          <a:p>
            <a:r>
              <a:rPr lang="en-US" dirty="0"/>
              <a:t>-This is contributing to widespread ocean deoxygenation worldwide, and hypoxic ‘dead’ zones that cause fish kills like this are becoming more common</a:t>
            </a:r>
          </a:p>
          <a:p>
            <a:endParaRPr lang="en-US" dirty="0"/>
          </a:p>
        </p:txBody>
      </p:sp>
      <p:sp>
        <p:nvSpPr>
          <p:cNvPr id="4" name="Slide Number Placeholder 3"/>
          <p:cNvSpPr>
            <a:spLocks noGrp="1"/>
          </p:cNvSpPr>
          <p:nvPr>
            <p:ph type="sldNum" sz="quarter" idx="5"/>
          </p:nvPr>
        </p:nvSpPr>
        <p:spPr/>
        <p:txBody>
          <a:bodyPr/>
          <a:lstStyle/>
          <a:p>
            <a:fld id="{1977AEF4-B771-4948-BF17-D3980E5C00BA}" type="slidenum">
              <a:rPr lang="en-US" smtClean="0"/>
              <a:t>4</a:t>
            </a:fld>
            <a:endParaRPr lang="en-US"/>
          </a:p>
        </p:txBody>
      </p:sp>
    </p:spTree>
    <p:extLst>
      <p:ext uri="{BB962C8B-B14F-4D97-AF65-F5344CB8AC3E}">
        <p14:creationId xmlns:p14="http://schemas.microsoft.com/office/powerpoint/2010/main" val="848381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-Ocean acidification is gradually decreasing the pH in the ocean worldwide. As CO2 from GHG emissions dissolves into the water, CO2 goes up and pH goes down. </a:t>
            </a:r>
          </a:p>
          <a:p>
            <a:r>
              <a:rPr lang="en-US" dirty="0"/>
              <a:t>-Just like soda, the colder the water is the more CO2 it can hold. So the farther you are from the equator the more severe ocean acidification is. </a:t>
            </a:r>
          </a:p>
        </p:txBody>
      </p:sp>
      <p:sp>
        <p:nvSpPr>
          <p:cNvPr id="4" name="Slide Number Placeholder 3"/>
          <p:cNvSpPr>
            <a:spLocks noGrp="1"/>
          </p:cNvSpPr>
          <p:nvPr>
            <p:ph type="sldNum" sz="quarter" idx="5"/>
          </p:nvPr>
        </p:nvSpPr>
        <p:spPr/>
        <p:txBody>
          <a:bodyPr/>
          <a:lstStyle/>
          <a:p>
            <a:fld id="{1977AEF4-B771-4948-BF17-D3980E5C00BA}" type="slidenum">
              <a:rPr lang="en-US" smtClean="0"/>
              <a:t>5</a:t>
            </a:fld>
            <a:endParaRPr lang="en-US"/>
          </a:p>
        </p:txBody>
      </p:sp>
    </p:spTree>
    <p:extLst>
      <p:ext uri="{BB962C8B-B14F-4D97-AF65-F5344CB8AC3E}">
        <p14:creationId xmlns:p14="http://schemas.microsoft.com/office/powerpoint/2010/main" val="3419370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estuaries, which silverside offspring use as a nursery, these changes are happening on top of highly fluctuating and extreme conditions</a:t>
            </a:r>
          </a:p>
          <a:p>
            <a:r>
              <a:rPr lang="en-US" dirty="0"/>
              <a:t>-Warming causes stratification that can trap hypoxic waters at the bottom and prevent surface oxygen from reaching the bottom</a:t>
            </a:r>
          </a:p>
          <a:p>
            <a:r>
              <a:rPr lang="en-US" dirty="0"/>
              <a:t>-Coastal waters have a lot of respiration going on – both from densely populated marine life and microbial respiration from decomposition of organic matter</a:t>
            </a:r>
          </a:p>
          <a:p>
            <a:r>
              <a:rPr lang="en-US" dirty="0"/>
              <a:t>-The closed-in shapes of some estuaries can delay mixing with outside seawater to help dissipate the acidified, hypoxic water that forms</a:t>
            </a:r>
          </a:p>
          <a:p>
            <a:r>
              <a:rPr lang="en-US" dirty="0"/>
              <a:t>-As a result, pH and oxygen tend to covary – as shown here for western Long Island sound</a:t>
            </a:r>
          </a:p>
          <a:p>
            <a:r>
              <a:rPr lang="en-US" dirty="0"/>
              <a:t>-Summer is when both of these stressors are at their worst, especially in bottom waters (DO is below 2 mg/L and pH is almost a whole unit below that of the open ocean, which is about 10x as acidic because it is on a log scale)</a:t>
            </a:r>
          </a:p>
        </p:txBody>
      </p:sp>
      <p:sp>
        <p:nvSpPr>
          <p:cNvPr id="4" name="Slide Number Placeholder 3"/>
          <p:cNvSpPr>
            <a:spLocks noGrp="1"/>
          </p:cNvSpPr>
          <p:nvPr>
            <p:ph type="sldNum" sz="quarter" idx="10"/>
          </p:nvPr>
        </p:nvSpPr>
        <p:spPr/>
        <p:txBody>
          <a:bodyPr/>
          <a:lstStyle/>
          <a:p>
            <a:fld id="{6D95B8E5-6967-461C-8ACB-F9D3CE1C4D26}" type="slidenum">
              <a:rPr lang="en-US" smtClean="0"/>
              <a:t>6</a:t>
            </a:fld>
            <a:endParaRPr lang="en-US"/>
          </a:p>
        </p:txBody>
      </p:sp>
    </p:spTree>
    <p:extLst>
      <p:ext uri="{BB962C8B-B14F-4D97-AF65-F5344CB8AC3E}">
        <p14:creationId xmlns:p14="http://schemas.microsoft.com/office/powerpoint/2010/main" val="2946197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is data from Flax Pond, a very enclosed salt pond off of LIS</a:t>
            </a:r>
          </a:p>
          <a:p>
            <a:r>
              <a:rPr lang="en-US" baseline="0" dirty="0"/>
              <a:t>-The thick black line and gray shading show the temperature, pH, or DO in the pond throughout the year</a:t>
            </a:r>
          </a:p>
          <a:p>
            <a:r>
              <a:rPr lang="en-US" baseline="0" dirty="0"/>
              <a:t>-The thin black line shows the daily range of each variable so you can see how much higher the variability is in spring and summer, especially for pH and DO</a:t>
            </a:r>
          </a:p>
          <a:p>
            <a:r>
              <a:rPr lang="en-US" baseline="0" dirty="0"/>
              <a:t>-When temperatures get highest is also when pH and oxygen get lowest</a:t>
            </a:r>
          </a:p>
          <a:p>
            <a:r>
              <a:rPr lang="en-US" baseline="0" dirty="0"/>
              <a:t>-Silversides are already experiencing conditions more severe than those predicted for global change, and they experience multiple stressors at once</a:t>
            </a:r>
          </a:p>
          <a:p>
            <a:r>
              <a:rPr lang="en-US" baseline="0" dirty="0"/>
              <a:t>-This means to understand their tolerance realistically, we need to study the effects of multiple stressors at the same time</a:t>
            </a:r>
          </a:p>
        </p:txBody>
      </p:sp>
      <p:sp>
        <p:nvSpPr>
          <p:cNvPr id="4" name="Slide Number Placeholder 3"/>
          <p:cNvSpPr>
            <a:spLocks noGrp="1"/>
          </p:cNvSpPr>
          <p:nvPr>
            <p:ph type="sldNum" sz="quarter" idx="10"/>
          </p:nvPr>
        </p:nvSpPr>
        <p:spPr/>
        <p:txBody>
          <a:bodyPr/>
          <a:lstStyle/>
          <a:p>
            <a:fld id="{6D95B8E5-6967-461C-8ACB-F9D3CE1C4D26}" type="slidenum">
              <a:rPr lang="en-US" smtClean="0"/>
              <a:t>7</a:t>
            </a:fld>
            <a:endParaRPr lang="en-US"/>
          </a:p>
        </p:txBody>
      </p:sp>
    </p:spTree>
    <p:extLst>
      <p:ext uri="{BB962C8B-B14F-4D97-AF65-F5344CB8AC3E}">
        <p14:creationId xmlns:p14="http://schemas.microsoft.com/office/powerpoint/2010/main" val="2722215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-Silversides are already experiencing conditions more severe than those predicted for global change</a:t>
            </a:r>
          </a:p>
          <a:p>
            <a:r>
              <a:rPr lang="en-US" baseline="0" dirty="0"/>
              <a:t>-The early life stages, which are thought to be more sensitive to stressors, experience multiple stressors at once in their habitat</a:t>
            </a:r>
          </a:p>
          <a:p>
            <a:r>
              <a:rPr lang="en-US" baseline="0" dirty="0"/>
              <a:t>-This means to understand their tolerance realistically, we need to study the effects of multiple stressors at the same time</a:t>
            </a:r>
          </a:p>
          <a:p>
            <a:endParaRPr lang="en-US" dirty="0"/>
          </a:p>
        </p:txBody>
      </p:sp>
      <p:sp>
        <p:nvSpPr>
          <p:cNvPr id="4" name="Slide Number Placeholder 3"/>
          <p:cNvSpPr>
            <a:spLocks noGrp="1"/>
          </p:cNvSpPr>
          <p:nvPr>
            <p:ph type="sldNum" sz="quarter" idx="5"/>
          </p:nvPr>
        </p:nvSpPr>
        <p:spPr/>
        <p:txBody>
          <a:bodyPr/>
          <a:lstStyle/>
          <a:p>
            <a:fld id="{635149E3-1623-4319-96B6-34A5B339AD54}" type="slidenum">
              <a:rPr lang="en-US" smtClean="0"/>
              <a:t>8</a:t>
            </a:fld>
            <a:endParaRPr lang="en-US"/>
          </a:p>
        </p:txBody>
      </p:sp>
    </p:spTree>
    <p:extLst>
      <p:ext uri="{BB962C8B-B14F-4D97-AF65-F5344CB8AC3E}">
        <p14:creationId xmlns:p14="http://schemas.microsoft.com/office/powerpoint/2010/main" val="4090971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have interactions where a treatment by itself has no effect but when you add an additional stressor, it starts to have an effect</a:t>
            </a:r>
          </a:p>
        </p:txBody>
      </p:sp>
      <p:sp>
        <p:nvSpPr>
          <p:cNvPr id="4" name="Slide Number Placeholder 3"/>
          <p:cNvSpPr>
            <a:spLocks noGrp="1"/>
          </p:cNvSpPr>
          <p:nvPr>
            <p:ph type="sldNum" sz="quarter" idx="5"/>
          </p:nvPr>
        </p:nvSpPr>
        <p:spPr/>
        <p:txBody>
          <a:bodyPr/>
          <a:lstStyle/>
          <a:p>
            <a:fld id="{1977AEF4-B771-4948-BF17-D3980E5C00BA}" type="slidenum">
              <a:rPr lang="en-US" smtClean="0"/>
              <a:t>11</a:t>
            </a:fld>
            <a:endParaRPr lang="en-US"/>
          </a:p>
        </p:txBody>
      </p:sp>
    </p:spTree>
    <p:extLst>
      <p:ext uri="{BB962C8B-B14F-4D97-AF65-F5344CB8AC3E}">
        <p14:creationId xmlns:p14="http://schemas.microsoft.com/office/powerpoint/2010/main" val="4103588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still hadn’t been looked at, for silversides as well as many other species, is what the underlying mechanisms are. </a:t>
            </a:r>
          </a:p>
          <a:p>
            <a:r>
              <a:rPr lang="en-US" dirty="0"/>
              <a:t>-How are they compensating for low pH and other co-occurring stressors? </a:t>
            </a:r>
          </a:p>
          <a:p>
            <a:r>
              <a:rPr lang="en-US" dirty="0"/>
              <a:t>-What physiological mechanisms help them tolerate it, and what tradeoffs might be occurring that are harmful to things like growth, recruitment, and reproduction?</a:t>
            </a:r>
          </a:p>
          <a:p>
            <a:r>
              <a:rPr lang="en-US" dirty="0"/>
              <a:t>-This can help us understand how populations and ecosystems will be affected as well</a:t>
            </a:r>
          </a:p>
        </p:txBody>
      </p:sp>
      <p:sp>
        <p:nvSpPr>
          <p:cNvPr id="4" name="Slide Number Placeholder 3"/>
          <p:cNvSpPr>
            <a:spLocks noGrp="1"/>
          </p:cNvSpPr>
          <p:nvPr>
            <p:ph type="sldNum" sz="quarter" idx="5"/>
          </p:nvPr>
        </p:nvSpPr>
        <p:spPr/>
        <p:txBody>
          <a:bodyPr/>
          <a:lstStyle/>
          <a:p>
            <a:fld id="{1977AEF4-B771-4948-BF17-D3980E5C00BA}" type="slidenum">
              <a:rPr lang="en-US" smtClean="0"/>
              <a:t>13</a:t>
            </a:fld>
            <a:endParaRPr lang="en-US"/>
          </a:p>
        </p:txBody>
      </p:sp>
    </p:spTree>
    <p:extLst>
      <p:ext uri="{BB962C8B-B14F-4D97-AF65-F5344CB8AC3E}">
        <p14:creationId xmlns:p14="http://schemas.microsoft.com/office/powerpoint/2010/main" val="3143391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2769B23-D88F-4C3E-9835-A3E7B2518383}" type="datetimeFigureOut">
              <a:rPr lang="en-US" smtClean="0"/>
              <a:t>4/19/2023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6292D9-4809-49FB-894E-C73C2D29841E}" type="slidenum">
              <a:rPr lang="en-US" smtClean="0"/>
              <a:t>‹#›</a:t>
            </a:fld>
            <a:endParaRPr lang="en-US"/>
          </a:p>
        </p:txBody>
      </p:sp>
    </p:spTree>
    <p:extLst>
      <p:ext uri="{BB962C8B-B14F-4D97-AF65-F5344CB8AC3E}">
        <p14:creationId xmlns:p14="http://schemas.microsoft.com/office/powerpoint/2010/main" val="3972690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769B23-D88F-4C3E-9835-A3E7B2518383}" type="datetimeFigureOut">
              <a:rPr lang="en-US" smtClean="0"/>
              <a:t>4/19/2023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6292D9-4809-49FB-894E-C73C2D29841E}" type="slidenum">
              <a:rPr lang="en-US" smtClean="0"/>
              <a:t>‹#›</a:t>
            </a:fld>
            <a:endParaRPr lang="en-US"/>
          </a:p>
        </p:txBody>
      </p:sp>
    </p:spTree>
    <p:extLst>
      <p:ext uri="{BB962C8B-B14F-4D97-AF65-F5344CB8AC3E}">
        <p14:creationId xmlns:p14="http://schemas.microsoft.com/office/powerpoint/2010/main" val="2621871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769B23-D88F-4C3E-9835-A3E7B2518383}" type="datetimeFigureOut">
              <a:rPr lang="en-US" smtClean="0"/>
              <a:t>4/19/2023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6292D9-4809-49FB-894E-C73C2D29841E}" type="slidenum">
              <a:rPr lang="en-US" smtClean="0"/>
              <a:t>‹#›</a:t>
            </a:fld>
            <a:endParaRPr lang="en-US"/>
          </a:p>
        </p:txBody>
      </p:sp>
    </p:spTree>
    <p:extLst>
      <p:ext uri="{BB962C8B-B14F-4D97-AF65-F5344CB8AC3E}">
        <p14:creationId xmlns:p14="http://schemas.microsoft.com/office/powerpoint/2010/main" val="3794665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77D0A-AD25-44AB-87FB-F469A64DEB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BFF868-B2A4-40E8-9278-0AF0119F66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52C9806-2951-493E-BF88-9F20270F26EB}"/>
              </a:ext>
            </a:extLst>
          </p:cNvPr>
          <p:cNvSpPr>
            <a:spLocks noGrp="1"/>
          </p:cNvSpPr>
          <p:nvPr>
            <p:ph type="dt" sz="half" idx="10"/>
          </p:nvPr>
        </p:nvSpPr>
        <p:spPr/>
        <p:txBody>
          <a:bodyPr/>
          <a:lstStyle/>
          <a:p>
            <a:fld id="{3B6787C6-CB78-4A91-A073-00EF5EE1DD38}" type="datetimeFigureOut">
              <a:rPr lang="en-US" smtClean="0"/>
              <a:t>4/21/2023</a:t>
            </a:fld>
            <a:endParaRPr lang="en-US"/>
          </a:p>
        </p:txBody>
      </p:sp>
      <p:sp>
        <p:nvSpPr>
          <p:cNvPr id="5" name="Footer Placeholder 4">
            <a:extLst>
              <a:ext uri="{FF2B5EF4-FFF2-40B4-BE49-F238E27FC236}">
                <a16:creationId xmlns:a16="http://schemas.microsoft.com/office/drawing/2014/main" id="{1FFCFDBC-2D62-401D-8352-E34B579A26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AB96F-75B5-43FB-98C2-C2E2C323B79A}"/>
              </a:ext>
            </a:extLst>
          </p:cNvPr>
          <p:cNvSpPr>
            <a:spLocks noGrp="1"/>
          </p:cNvSpPr>
          <p:nvPr>
            <p:ph type="sldNum" sz="quarter" idx="12"/>
          </p:nvPr>
        </p:nvSpPr>
        <p:spPr/>
        <p:txBody>
          <a:bodyPr/>
          <a:lstStyle/>
          <a:p>
            <a:fld id="{17C1B008-0F83-410A-9285-D9F1A397C646}" type="slidenum">
              <a:rPr lang="en-US" smtClean="0"/>
              <a:t>‹#›</a:t>
            </a:fld>
            <a:endParaRPr lang="en-US"/>
          </a:p>
        </p:txBody>
      </p:sp>
    </p:spTree>
    <p:extLst>
      <p:ext uri="{BB962C8B-B14F-4D97-AF65-F5344CB8AC3E}">
        <p14:creationId xmlns:p14="http://schemas.microsoft.com/office/powerpoint/2010/main" val="13891532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FD8C1-3D83-4A1D-A04A-F74752A52F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BC9037-EE7C-4764-B898-B1A810FD12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8AC943-A96D-42B6-9165-8FD36376F739}"/>
              </a:ext>
            </a:extLst>
          </p:cNvPr>
          <p:cNvSpPr>
            <a:spLocks noGrp="1"/>
          </p:cNvSpPr>
          <p:nvPr>
            <p:ph type="dt" sz="half" idx="10"/>
          </p:nvPr>
        </p:nvSpPr>
        <p:spPr/>
        <p:txBody>
          <a:bodyPr/>
          <a:lstStyle/>
          <a:p>
            <a:fld id="{3B6787C6-CB78-4A91-A073-00EF5EE1DD38}" type="datetimeFigureOut">
              <a:rPr lang="en-US" smtClean="0"/>
              <a:t>4/21/2023</a:t>
            </a:fld>
            <a:endParaRPr lang="en-US"/>
          </a:p>
        </p:txBody>
      </p:sp>
      <p:sp>
        <p:nvSpPr>
          <p:cNvPr id="5" name="Footer Placeholder 4">
            <a:extLst>
              <a:ext uri="{FF2B5EF4-FFF2-40B4-BE49-F238E27FC236}">
                <a16:creationId xmlns:a16="http://schemas.microsoft.com/office/drawing/2014/main" id="{A0A809B4-9453-4F60-A3D0-8A12508F7F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EDF469-0DDA-4371-9ECE-69C1E033B98E}"/>
              </a:ext>
            </a:extLst>
          </p:cNvPr>
          <p:cNvSpPr>
            <a:spLocks noGrp="1"/>
          </p:cNvSpPr>
          <p:nvPr>
            <p:ph type="sldNum" sz="quarter" idx="12"/>
          </p:nvPr>
        </p:nvSpPr>
        <p:spPr/>
        <p:txBody>
          <a:bodyPr/>
          <a:lstStyle/>
          <a:p>
            <a:fld id="{17C1B008-0F83-410A-9285-D9F1A397C646}" type="slidenum">
              <a:rPr lang="en-US" smtClean="0"/>
              <a:t>‹#›</a:t>
            </a:fld>
            <a:endParaRPr lang="en-US"/>
          </a:p>
        </p:txBody>
      </p:sp>
    </p:spTree>
    <p:extLst>
      <p:ext uri="{BB962C8B-B14F-4D97-AF65-F5344CB8AC3E}">
        <p14:creationId xmlns:p14="http://schemas.microsoft.com/office/powerpoint/2010/main" val="37807773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70D8F-FBF4-4E12-9828-18A37DA04C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BD0A2EA-5531-4248-A69E-88EB2FC650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73144A7-5CD3-4E6B-82A6-AB1DF24B3404}"/>
              </a:ext>
            </a:extLst>
          </p:cNvPr>
          <p:cNvSpPr>
            <a:spLocks noGrp="1"/>
          </p:cNvSpPr>
          <p:nvPr>
            <p:ph type="dt" sz="half" idx="10"/>
          </p:nvPr>
        </p:nvSpPr>
        <p:spPr/>
        <p:txBody>
          <a:bodyPr/>
          <a:lstStyle/>
          <a:p>
            <a:fld id="{3B6787C6-CB78-4A91-A073-00EF5EE1DD38}" type="datetimeFigureOut">
              <a:rPr lang="en-US" smtClean="0"/>
              <a:t>4/21/2023</a:t>
            </a:fld>
            <a:endParaRPr lang="en-US"/>
          </a:p>
        </p:txBody>
      </p:sp>
      <p:sp>
        <p:nvSpPr>
          <p:cNvPr id="5" name="Footer Placeholder 4">
            <a:extLst>
              <a:ext uri="{FF2B5EF4-FFF2-40B4-BE49-F238E27FC236}">
                <a16:creationId xmlns:a16="http://schemas.microsoft.com/office/drawing/2014/main" id="{339EAB4C-ACC0-4CD2-8516-4A9E36394F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D490A4-4FB4-4668-A821-030E2ACFBBF0}"/>
              </a:ext>
            </a:extLst>
          </p:cNvPr>
          <p:cNvSpPr>
            <a:spLocks noGrp="1"/>
          </p:cNvSpPr>
          <p:nvPr>
            <p:ph type="sldNum" sz="quarter" idx="12"/>
          </p:nvPr>
        </p:nvSpPr>
        <p:spPr/>
        <p:txBody>
          <a:bodyPr/>
          <a:lstStyle/>
          <a:p>
            <a:fld id="{17C1B008-0F83-410A-9285-D9F1A397C646}" type="slidenum">
              <a:rPr lang="en-US" smtClean="0"/>
              <a:t>‹#›</a:t>
            </a:fld>
            <a:endParaRPr lang="en-US"/>
          </a:p>
        </p:txBody>
      </p:sp>
    </p:spTree>
    <p:extLst>
      <p:ext uri="{BB962C8B-B14F-4D97-AF65-F5344CB8AC3E}">
        <p14:creationId xmlns:p14="http://schemas.microsoft.com/office/powerpoint/2010/main" val="23391046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7461C-F0C5-4C36-9795-29B669FDBA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272FC3-04FF-4248-8743-D3D95BDD77A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94367DA-25D2-40F7-BE34-A0C9C49D03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9C2B44-81D4-4BFF-8D76-78783E5274A9}"/>
              </a:ext>
            </a:extLst>
          </p:cNvPr>
          <p:cNvSpPr>
            <a:spLocks noGrp="1"/>
          </p:cNvSpPr>
          <p:nvPr>
            <p:ph type="dt" sz="half" idx="10"/>
          </p:nvPr>
        </p:nvSpPr>
        <p:spPr/>
        <p:txBody>
          <a:bodyPr/>
          <a:lstStyle/>
          <a:p>
            <a:fld id="{3B6787C6-CB78-4A91-A073-00EF5EE1DD38}" type="datetimeFigureOut">
              <a:rPr lang="en-US" smtClean="0"/>
              <a:t>4/21/2023</a:t>
            </a:fld>
            <a:endParaRPr lang="en-US"/>
          </a:p>
        </p:txBody>
      </p:sp>
      <p:sp>
        <p:nvSpPr>
          <p:cNvPr id="6" name="Footer Placeholder 5">
            <a:extLst>
              <a:ext uri="{FF2B5EF4-FFF2-40B4-BE49-F238E27FC236}">
                <a16:creationId xmlns:a16="http://schemas.microsoft.com/office/drawing/2014/main" id="{F6A5ACFE-8FA1-40F4-87D7-C0A1F6C12A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BDEB88-EA65-4D3D-BCC7-1C59F96C9A8A}"/>
              </a:ext>
            </a:extLst>
          </p:cNvPr>
          <p:cNvSpPr>
            <a:spLocks noGrp="1"/>
          </p:cNvSpPr>
          <p:nvPr>
            <p:ph type="sldNum" sz="quarter" idx="12"/>
          </p:nvPr>
        </p:nvSpPr>
        <p:spPr/>
        <p:txBody>
          <a:bodyPr/>
          <a:lstStyle/>
          <a:p>
            <a:fld id="{17C1B008-0F83-410A-9285-D9F1A397C646}" type="slidenum">
              <a:rPr lang="en-US" smtClean="0"/>
              <a:t>‹#›</a:t>
            </a:fld>
            <a:endParaRPr lang="en-US"/>
          </a:p>
        </p:txBody>
      </p:sp>
    </p:spTree>
    <p:extLst>
      <p:ext uri="{BB962C8B-B14F-4D97-AF65-F5344CB8AC3E}">
        <p14:creationId xmlns:p14="http://schemas.microsoft.com/office/powerpoint/2010/main" val="32905218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41A43-2F17-4949-8A9E-D64F984CAFA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235A3B-6A23-4233-8FCE-37E58135EB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642ECD-78B7-476D-975A-93D5FF0560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992D66-AAC7-425A-B0F8-4B8FCF0EC2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CC96F4-6DD5-451E-9A98-34F815ABEA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221E5DC-B78C-4B2E-95FB-6ACA3FCAA2D2}"/>
              </a:ext>
            </a:extLst>
          </p:cNvPr>
          <p:cNvSpPr>
            <a:spLocks noGrp="1"/>
          </p:cNvSpPr>
          <p:nvPr>
            <p:ph type="dt" sz="half" idx="10"/>
          </p:nvPr>
        </p:nvSpPr>
        <p:spPr/>
        <p:txBody>
          <a:bodyPr/>
          <a:lstStyle/>
          <a:p>
            <a:fld id="{3B6787C6-CB78-4A91-A073-00EF5EE1DD38}" type="datetimeFigureOut">
              <a:rPr lang="en-US" smtClean="0"/>
              <a:t>4/21/2023</a:t>
            </a:fld>
            <a:endParaRPr lang="en-US"/>
          </a:p>
        </p:txBody>
      </p:sp>
      <p:sp>
        <p:nvSpPr>
          <p:cNvPr id="8" name="Footer Placeholder 7">
            <a:extLst>
              <a:ext uri="{FF2B5EF4-FFF2-40B4-BE49-F238E27FC236}">
                <a16:creationId xmlns:a16="http://schemas.microsoft.com/office/drawing/2014/main" id="{FC49BBF1-8FB6-4CEB-8B8C-6804239E2E1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E4CF6C-6EDF-4801-BB9E-152A8B1D9599}"/>
              </a:ext>
            </a:extLst>
          </p:cNvPr>
          <p:cNvSpPr>
            <a:spLocks noGrp="1"/>
          </p:cNvSpPr>
          <p:nvPr>
            <p:ph type="sldNum" sz="quarter" idx="12"/>
          </p:nvPr>
        </p:nvSpPr>
        <p:spPr/>
        <p:txBody>
          <a:bodyPr/>
          <a:lstStyle/>
          <a:p>
            <a:fld id="{17C1B008-0F83-410A-9285-D9F1A397C646}" type="slidenum">
              <a:rPr lang="en-US" smtClean="0"/>
              <a:t>‹#›</a:t>
            </a:fld>
            <a:endParaRPr lang="en-US"/>
          </a:p>
        </p:txBody>
      </p:sp>
    </p:spTree>
    <p:extLst>
      <p:ext uri="{BB962C8B-B14F-4D97-AF65-F5344CB8AC3E}">
        <p14:creationId xmlns:p14="http://schemas.microsoft.com/office/powerpoint/2010/main" val="25539679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FAC97-D262-4451-9F62-3500903AEB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A4DEB1-024D-49A2-9B51-49B0F25242F1}"/>
              </a:ext>
            </a:extLst>
          </p:cNvPr>
          <p:cNvSpPr>
            <a:spLocks noGrp="1"/>
          </p:cNvSpPr>
          <p:nvPr>
            <p:ph type="dt" sz="half" idx="10"/>
          </p:nvPr>
        </p:nvSpPr>
        <p:spPr/>
        <p:txBody>
          <a:bodyPr/>
          <a:lstStyle/>
          <a:p>
            <a:fld id="{3B6787C6-CB78-4A91-A073-00EF5EE1DD38}" type="datetimeFigureOut">
              <a:rPr lang="en-US" smtClean="0"/>
              <a:t>4/21/2023</a:t>
            </a:fld>
            <a:endParaRPr lang="en-US"/>
          </a:p>
        </p:txBody>
      </p:sp>
      <p:sp>
        <p:nvSpPr>
          <p:cNvPr id="4" name="Footer Placeholder 3">
            <a:extLst>
              <a:ext uri="{FF2B5EF4-FFF2-40B4-BE49-F238E27FC236}">
                <a16:creationId xmlns:a16="http://schemas.microsoft.com/office/drawing/2014/main" id="{49A0C9DC-C120-42E9-9220-888160EB94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D5EADF-C78D-417A-BCA9-8818F1BC672C}"/>
              </a:ext>
            </a:extLst>
          </p:cNvPr>
          <p:cNvSpPr>
            <a:spLocks noGrp="1"/>
          </p:cNvSpPr>
          <p:nvPr>
            <p:ph type="sldNum" sz="quarter" idx="12"/>
          </p:nvPr>
        </p:nvSpPr>
        <p:spPr/>
        <p:txBody>
          <a:bodyPr/>
          <a:lstStyle/>
          <a:p>
            <a:fld id="{17C1B008-0F83-410A-9285-D9F1A397C646}" type="slidenum">
              <a:rPr lang="en-US" smtClean="0"/>
              <a:t>‹#›</a:t>
            </a:fld>
            <a:endParaRPr lang="en-US"/>
          </a:p>
        </p:txBody>
      </p:sp>
    </p:spTree>
    <p:extLst>
      <p:ext uri="{BB962C8B-B14F-4D97-AF65-F5344CB8AC3E}">
        <p14:creationId xmlns:p14="http://schemas.microsoft.com/office/powerpoint/2010/main" val="18797928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BA0FCB-D5FA-4CA0-BE82-4C0FA5DE18BD}"/>
              </a:ext>
            </a:extLst>
          </p:cNvPr>
          <p:cNvSpPr>
            <a:spLocks noGrp="1"/>
          </p:cNvSpPr>
          <p:nvPr>
            <p:ph type="dt" sz="half" idx="10"/>
          </p:nvPr>
        </p:nvSpPr>
        <p:spPr/>
        <p:txBody>
          <a:bodyPr/>
          <a:lstStyle/>
          <a:p>
            <a:fld id="{3B6787C6-CB78-4A91-A073-00EF5EE1DD38}" type="datetimeFigureOut">
              <a:rPr lang="en-US" smtClean="0"/>
              <a:t>4/21/2023</a:t>
            </a:fld>
            <a:endParaRPr lang="en-US"/>
          </a:p>
        </p:txBody>
      </p:sp>
      <p:sp>
        <p:nvSpPr>
          <p:cNvPr id="3" name="Footer Placeholder 2">
            <a:extLst>
              <a:ext uri="{FF2B5EF4-FFF2-40B4-BE49-F238E27FC236}">
                <a16:creationId xmlns:a16="http://schemas.microsoft.com/office/drawing/2014/main" id="{D15162B1-B2AD-4F9D-A2A8-3C7D014791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F1B28B8-75EC-485C-99E8-FA45223E22EF}"/>
              </a:ext>
            </a:extLst>
          </p:cNvPr>
          <p:cNvSpPr>
            <a:spLocks noGrp="1"/>
          </p:cNvSpPr>
          <p:nvPr>
            <p:ph type="sldNum" sz="quarter" idx="12"/>
          </p:nvPr>
        </p:nvSpPr>
        <p:spPr/>
        <p:txBody>
          <a:bodyPr/>
          <a:lstStyle/>
          <a:p>
            <a:fld id="{17C1B008-0F83-410A-9285-D9F1A397C646}" type="slidenum">
              <a:rPr lang="en-US" smtClean="0"/>
              <a:t>‹#›</a:t>
            </a:fld>
            <a:endParaRPr lang="en-US"/>
          </a:p>
        </p:txBody>
      </p:sp>
    </p:spTree>
    <p:extLst>
      <p:ext uri="{BB962C8B-B14F-4D97-AF65-F5344CB8AC3E}">
        <p14:creationId xmlns:p14="http://schemas.microsoft.com/office/powerpoint/2010/main" val="32116638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9DAFE-C823-4451-9E74-F563F3E7F0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CF6A322-55AD-41E7-AB30-80855C7FE8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67E229-867C-46B3-BE2D-3B4C3B96A5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3009A5-CE5D-48F2-AF83-1E72244040FE}"/>
              </a:ext>
            </a:extLst>
          </p:cNvPr>
          <p:cNvSpPr>
            <a:spLocks noGrp="1"/>
          </p:cNvSpPr>
          <p:nvPr>
            <p:ph type="dt" sz="half" idx="10"/>
          </p:nvPr>
        </p:nvSpPr>
        <p:spPr/>
        <p:txBody>
          <a:bodyPr/>
          <a:lstStyle/>
          <a:p>
            <a:fld id="{3B6787C6-CB78-4A91-A073-00EF5EE1DD38}" type="datetimeFigureOut">
              <a:rPr lang="en-US" smtClean="0"/>
              <a:t>4/21/2023</a:t>
            </a:fld>
            <a:endParaRPr lang="en-US"/>
          </a:p>
        </p:txBody>
      </p:sp>
      <p:sp>
        <p:nvSpPr>
          <p:cNvPr id="6" name="Footer Placeholder 5">
            <a:extLst>
              <a:ext uri="{FF2B5EF4-FFF2-40B4-BE49-F238E27FC236}">
                <a16:creationId xmlns:a16="http://schemas.microsoft.com/office/drawing/2014/main" id="{3F4E6EF3-CDCB-4BD4-9D31-8E3D4A1EE0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414CE6-ED07-40D3-B509-9B51255A83AF}"/>
              </a:ext>
            </a:extLst>
          </p:cNvPr>
          <p:cNvSpPr>
            <a:spLocks noGrp="1"/>
          </p:cNvSpPr>
          <p:nvPr>
            <p:ph type="sldNum" sz="quarter" idx="12"/>
          </p:nvPr>
        </p:nvSpPr>
        <p:spPr/>
        <p:txBody>
          <a:bodyPr/>
          <a:lstStyle/>
          <a:p>
            <a:fld id="{17C1B008-0F83-410A-9285-D9F1A397C646}" type="slidenum">
              <a:rPr lang="en-US" smtClean="0"/>
              <a:t>‹#›</a:t>
            </a:fld>
            <a:endParaRPr lang="en-US"/>
          </a:p>
        </p:txBody>
      </p:sp>
    </p:spTree>
    <p:extLst>
      <p:ext uri="{BB962C8B-B14F-4D97-AF65-F5344CB8AC3E}">
        <p14:creationId xmlns:p14="http://schemas.microsoft.com/office/powerpoint/2010/main" val="275842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769B23-D88F-4C3E-9835-A3E7B2518383}" type="datetimeFigureOut">
              <a:rPr lang="en-US" smtClean="0"/>
              <a:t>4/19/2023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6292D9-4809-49FB-894E-C73C2D29841E}" type="slidenum">
              <a:rPr lang="en-US" smtClean="0"/>
              <a:t>‹#›</a:t>
            </a:fld>
            <a:endParaRPr lang="en-US"/>
          </a:p>
        </p:txBody>
      </p:sp>
    </p:spTree>
    <p:extLst>
      <p:ext uri="{BB962C8B-B14F-4D97-AF65-F5344CB8AC3E}">
        <p14:creationId xmlns:p14="http://schemas.microsoft.com/office/powerpoint/2010/main" val="34469324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7C89D-F4A3-43CE-A00A-1B677E5692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87388E-C8BF-4D37-B520-FB021BCA6D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DDD5CD5-6951-4A78-A5B3-9E0E002628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7B3B2E-899A-48A4-AFDB-F3CF41FC65F4}"/>
              </a:ext>
            </a:extLst>
          </p:cNvPr>
          <p:cNvSpPr>
            <a:spLocks noGrp="1"/>
          </p:cNvSpPr>
          <p:nvPr>
            <p:ph type="dt" sz="half" idx="10"/>
          </p:nvPr>
        </p:nvSpPr>
        <p:spPr/>
        <p:txBody>
          <a:bodyPr/>
          <a:lstStyle/>
          <a:p>
            <a:fld id="{3B6787C6-CB78-4A91-A073-00EF5EE1DD38}" type="datetimeFigureOut">
              <a:rPr lang="en-US" smtClean="0"/>
              <a:t>4/21/2023</a:t>
            </a:fld>
            <a:endParaRPr lang="en-US"/>
          </a:p>
        </p:txBody>
      </p:sp>
      <p:sp>
        <p:nvSpPr>
          <p:cNvPr id="6" name="Footer Placeholder 5">
            <a:extLst>
              <a:ext uri="{FF2B5EF4-FFF2-40B4-BE49-F238E27FC236}">
                <a16:creationId xmlns:a16="http://schemas.microsoft.com/office/drawing/2014/main" id="{86A43509-CA14-47D6-A40D-4BB69E006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925FEF-14D2-4F8C-9C99-66B30ACDA843}"/>
              </a:ext>
            </a:extLst>
          </p:cNvPr>
          <p:cNvSpPr>
            <a:spLocks noGrp="1"/>
          </p:cNvSpPr>
          <p:nvPr>
            <p:ph type="sldNum" sz="quarter" idx="12"/>
          </p:nvPr>
        </p:nvSpPr>
        <p:spPr/>
        <p:txBody>
          <a:bodyPr/>
          <a:lstStyle/>
          <a:p>
            <a:fld id="{17C1B008-0F83-410A-9285-D9F1A397C646}" type="slidenum">
              <a:rPr lang="en-US" smtClean="0"/>
              <a:t>‹#›</a:t>
            </a:fld>
            <a:endParaRPr lang="en-US"/>
          </a:p>
        </p:txBody>
      </p:sp>
    </p:spTree>
    <p:extLst>
      <p:ext uri="{BB962C8B-B14F-4D97-AF65-F5344CB8AC3E}">
        <p14:creationId xmlns:p14="http://schemas.microsoft.com/office/powerpoint/2010/main" val="21484622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A9002-FC23-4541-8E09-375E16323C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5CB6369-840C-40B7-A50D-C36FDD2303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CA6CB0-0562-4231-8A92-21518270402D}"/>
              </a:ext>
            </a:extLst>
          </p:cNvPr>
          <p:cNvSpPr>
            <a:spLocks noGrp="1"/>
          </p:cNvSpPr>
          <p:nvPr>
            <p:ph type="dt" sz="half" idx="10"/>
          </p:nvPr>
        </p:nvSpPr>
        <p:spPr/>
        <p:txBody>
          <a:bodyPr/>
          <a:lstStyle/>
          <a:p>
            <a:fld id="{3B6787C6-CB78-4A91-A073-00EF5EE1DD38}" type="datetimeFigureOut">
              <a:rPr lang="en-US" smtClean="0"/>
              <a:t>4/21/2023</a:t>
            </a:fld>
            <a:endParaRPr lang="en-US"/>
          </a:p>
        </p:txBody>
      </p:sp>
      <p:sp>
        <p:nvSpPr>
          <p:cNvPr id="5" name="Footer Placeholder 4">
            <a:extLst>
              <a:ext uri="{FF2B5EF4-FFF2-40B4-BE49-F238E27FC236}">
                <a16:creationId xmlns:a16="http://schemas.microsoft.com/office/drawing/2014/main" id="{3626875A-9011-4F0C-9833-C5A2643FE2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C54D66-6321-4757-8B69-4887E87155F2}"/>
              </a:ext>
            </a:extLst>
          </p:cNvPr>
          <p:cNvSpPr>
            <a:spLocks noGrp="1"/>
          </p:cNvSpPr>
          <p:nvPr>
            <p:ph type="sldNum" sz="quarter" idx="12"/>
          </p:nvPr>
        </p:nvSpPr>
        <p:spPr/>
        <p:txBody>
          <a:bodyPr/>
          <a:lstStyle/>
          <a:p>
            <a:fld id="{17C1B008-0F83-410A-9285-D9F1A397C646}" type="slidenum">
              <a:rPr lang="en-US" smtClean="0"/>
              <a:t>‹#›</a:t>
            </a:fld>
            <a:endParaRPr lang="en-US"/>
          </a:p>
        </p:txBody>
      </p:sp>
    </p:spTree>
    <p:extLst>
      <p:ext uri="{BB962C8B-B14F-4D97-AF65-F5344CB8AC3E}">
        <p14:creationId xmlns:p14="http://schemas.microsoft.com/office/powerpoint/2010/main" val="15196246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D8AD62-60C5-47D3-8B89-8C7F0DC1AE8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D560E3C-2056-45E3-B678-76AFC44203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C0414F-761E-4CAF-9919-F450747D0967}"/>
              </a:ext>
            </a:extLst>
          </p:cNvPr>
          <p:cNvSpPr>
            <a:spLocks noGrp="1"/>
          </p:cNvSpPr>
          <p:nvPr>
            <p:ph type="dt" sz="half" idx="10"/>
          </p:nvPr>
        </p:nvSpPr>
        <p:spPr/>
        <p:txBody>
          <a:bodyPr/>
          <a:lstStyle/>
          <a:p>
            <a:fld id="{3B6787C6-CB78-4A91-A073-00EF5EE1DD38}" type="datetimeFigureOut">
              <a:rPr lang="en-US" smtClean="0"/>
              <a:t>4/21/2023</a:t>
            </a:fld>
            <a:endParaRPr lang="en-US"/>
          </a:p>
        </p:txBody>
      </p:sp>
      <p:sp>
        <p:nvSpPr>
          <p:cNvPr id="5" name="Footer Placeholder 4">
            <a:extLst>
              <a:ext uri="{FF2B5EF4-FFF2-40B4-BE49-F238E27FC236}">
                <a16:creationId xmlns:a16="http://schemas.microsoft.com/office/drawing/2014/main" id="{A8E0F1EB-6BA6-4D52-B939-72EE91131D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A3AE0D-CC01-4C63-A5F3-195D89955288}"/>
              </a:ext>
            </a:extLst>
          </p:cNvPr>
          <p:cNvSpPr>
            <a:spLocks noGrp="1"/>
          </p:cNvSpPr>
          <p:nvPr>
            <p:ph type="sldNum" sz="quarter" idx="12"/>
          </p:nvPr>
        </p:nvSpPr>
        <p:spPr/>
        <p:txBody>
          <a:bodyPr/>
          <a:lstStyle/>
          <a:p>
            <a:fld id="{17C1B008-0F83-410A-9285-D9F1A397C646}" type="slidenum">
              <a:rPr lang="en-US" smtClean="0"/>
              <a:t>‹#›</a:t>
            </a:fld>
            <a:endParaRPr lang="en-US"/>
          </a:p>
        </p:txBody>
      </p:sp>
    </p:spTree>
    <p:extLst>
      <p:ext uri="{BB962C8B-B14F-4D97-AF65-F5344CB8AC3E}">
        <p14:creationId xmlns:p14="http://schemas.microsoft.com/office/powerpoint/2010/main" val="970156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769B23-D88F-4C3E-9835-A3E7B2518383}" type="datetimeFigureOut">
              <a:rPr lang="en-US" smtClean="0"/>
              <a:t>4/19/2023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6292D9-4809-49FB-894E-C73C2D29841E}" type="slidenum">
              <a:rPr lang="en-US" smtClean="0"/>
              <a:t>‹#›</a:t>
            </a:fld>
            <a:endParaRPr lang="en-US"/>
          </a:p>
        </p:txBody>
      </p:sp>
    </p:spTree>
    <p:extLst>
      <p:ext uri="{BB962C8B-B14F-4D97-AF65-F5344CB8AC3E}">
        <p14:creationId xmlns:p14="http://schemas.microsoft.com/office/powerpoint/2010/main" val="1774924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2769B23-D88F-4C3E-9835-A3E7B2518383}" type="datetimeFigureOut">
              <a:rPr lang="en-US" smtClean="0"/>
              <a:t>4/19/2023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6292D9-4809-49FB-894E-C73C2D29841E}" type="slidenum">
              <a:rPr lang="en-US" smtClean="0"/>
              <a:t>‹#›</a:t>
            </a:fld>
            <a:endParaRPr lang="en-US"/>
          </a:p>
        </p:txBody>
      </p:sp>
    </p:spTree>
    <p:extLst>
      <p:ext uri="{BB962C8B-B14F-4D97-AF65-F5344CB8AC3E}">
        <p14:creationId xmlns:p14="http://schemas.microsoft.com/office/powerpoint/2010/main" val="879288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769B23-D88F-4C3E-9835-A3E7B2518383}" type="datetimeFigureOut">
              <a:rPr lang="en-US" smtClean="0"/>
              <a:t>4/19/2023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6292D9-4809-49FB-894E-C73C2D29841E}" type="slidenum">
              <a:rPr lang="en-US" smtClean="0"/>
              <a:t>‹#›</a:t>
            </a:fld>
            <a:endParaRPr lang="en-US"/>
          </a:p>
        </p:txBody>
      </p:sp>
    </p:spTree>
    <p:extLst>
      <p:ext uri="{BB962C8B-B14F-4D97-AF65-F5344CB8AC3E}">
        <p14:creationId xmlns:p14="http://schemas.microsoft.com/office/powerpoint/2010/main" val="3036981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769B23-D88F-4C3E-9835-A3E7B2518383}" type="datetimeFigureOut">
              <a:rPr lang="en-US" smtClean="0"/>
              <a:t>4/19/2023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6292D9-4809-49FB-894E-C73C2D29841E}" type="slidenum">
              <a:rPr lang="en-US" smtClean="0"/>
              <a:t>‹#›</a:t>
            </a:fld>
            <a:endParaRPr lang="en-US"/>
          </a:p>
        </p:txBody>
      </p:sp>
    </p:spTree>
    <p:extLst>
      <p:ext uri="{BB962C8B-B14F-4D97-AF65-F5344CB8AC3E}">
        <p14:creationId xmlns:p14="http://schemas.microsoft.com/office/powerpoint/2010/main" val="155091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769B23-D88F-4C3E-9835-A3E7B2518383}" type="datetimeFigureOut">
              <a:rPr lang="en-US" smtClean="0"/>
              <a:t>4/19/2023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76292D9-4809-49FB-894E-C73C2D29841E}" type="slidenum">
              <a:rPr lang="en-US" smtClean="0"/>
              <a:t>‹#›</a:t>
            </a:fld>
            <a:endParaRPr lang="en-US"/>
          </a:p>
        </p:txBody>
      </p:sp>
    </p:spTree>
    <p:extLst>
      <p:ext uri="{BB962C8B-B14F-4D97-AF65-F5344CB8AC3E}">
        <p14:creationId xmlns:p14="http://schemas.microsoft.com/office/powerpoint/2010/main" val="839554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769B23-D88F-4C3E-9835-A3E7B2518383}" type="datetimeFigureOut">
              <a:rPr lang="en-US" smtClean="0"/>
              <a:t>4/19/2023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6292D9-4809-49FB-894E-C73C2D29841E}" type="slidenum">
              <a:rPr lang="en-US" smtClean="0"/>
              <a:t>‹#›</a:t>
            </a:fld>
            <a:endParaRPr lang="en-US"/>
          </a:p>
        </p:txBody>
      </p:sp>
    </p:spTree>
    <p:extLst>
      <p:ext uri="{BB962C8B-B14F-4D97-AF65-F5344CB8AC3E}">
        <p14:creationId xmlns:p14="http://schemas.microsoft.com/office/powerpoint/2010/main" val="12777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769B23-D88F-4C3E-9835-A3E7B2518383}" type="datetimeFigureOut">
              <a:rPr lang="en-US" smtClean="0"/>
              <a:t>4/19/2023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6292D9-4809-49FB-894E-C73C2D29841E}" type="slidenum">
              <a:rPr lang="en-US" smtClean="0"/>
              <a:t>‹#›</a:t>
            </a:fld>
            <a:endParaRPr lang="en-US"/>
          </a:p>
        </p:txBody>
      </p:sp>
    </p:spTree>
    <p:extLst>
      <p:ext uri="{BB962C8B-B14F-4D97-AF65-F5344CB8AC3E}">
        <p14:creationId xmlns:p14="http://schemas.microsoft.com/office/powerpoint/2010/main" val="1239404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769B23-D88F-4C3E-9835-A3E7B2518383}" type="datetimeFigureOut">
              <a:rPr lang="en-US" smtClean="0"/>
              <a:t>4/19/2023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6292D9-4809-49FB-894E-C73C2D29841E}" type="slidenum">
              <a:rPr lang="en-US" smtClean="0"/>
              <a:t>‹#›</a:t>
            </a:fld>
            <a:endParaRPr lang="en-US"/>
          </a:p>
        </p:txBody>
      </p:sp>
    </p:spTree>
    <p:extLst>
      <p:ext uri="{BB962C8B-B14F-4D97-AF65-F5344CB8AC3E}">
        <p14:creationId xmlns:p14="http://schemas.microsoft.com/office/powerpoint/2010/main" val="1848547903"/>
      </p:ext>
    </p:extLst>
  </p:cSld>
  <p:clrMap bg1="dk1" tx1="lt1" bg2="dk2" tx2="lt2" accent1="accent1" accent2="accent2" accent3="accent3" accent4="accent4" accent5="accent5" accent6="accent6" hlink="hlink" folHlink="folHlink"/>
  <p:sldLayoutIdLst>
    <p:sldLayoutId id="2147484072" r:id="rId1"/>
    <p:sldLayoutId id="2147484073" r:id="rId2"/>
    <p:sldLayoutId id="2147484074" r:id="rId3"/>
    <p:sldLayoutId id="2147484075" r:id="rId4"/>
    <p:sldLayoutId id="2147484076" r:id="rId5"/>
    <p:sldLayoutId id="2147484077" r:id="rId6"/>
    <p:sldLayoutId id="2147484078" r:id="rId7"/>
    <p:sldLayoutId id="2147484079" r:id="rId8"/>
    <p:sldLayoutId id="2147484080" r:id="rId9"/>
    <p:sldLayoutId id="2147484081" r:id="rId10"/>
    <p:sldLayoutId id="214748408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833F04-B838-46CB-8BC7-95AF0F281B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89930A5-6E6F-4DF0-B1D8-4BC73F6952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EB3575-5BC7-45CE-844A-FD6DD3D13D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6787C6-CB78-4A91-A073-00EF5EE1DD38}" type="datetimeFigureOut">
              <a:rPr lang="en-US" smtClean="0"/>
              <a:t>4/21/2023</a:t>
            </a:fld>
            <a:endParaRPr lang="en-US"/>
          </a:p>
        </p:txBody>
      </p:sp>
      <p:sp>
        <p:nvSpPr>
          <p:cNvPr id="5" name="Footer Placeholder 4">
            <a:extLst>
              <a:ext uri="{FF2B5EF4-FFF2-40B4-BE49-F238E27FC236}">
                <a16:creationId xmlns:a16="http://schemas.microsoft.com/office/drawing/2014/main" id="{A77517B2-F19E-433E-BBE6-302C9FF6E3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3EEA60E-1E55-4104-A1D1-A3E25D1D37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C1B008-0F83-410A-9285-D9F1A397C646}" type="slidenum">
              <a:rPr lang="en-US" smtClean="0"/>
              <a:t>‹#›</a:t>
            </a:fld>
            <a:endParaRPr lang="en-US"/>
          </a:p>
        </p:txBody>
      </p:sp>
    </p:spTree>
    <p:extLst>
      <p:ext uri="{BB962C8B-B14F-4D97-AF65-F5344CB8AC3E}">
        <p14:creationId xmlns:p14="http://schemas.microsoft.com/office/powerpoint/2010/main" val="803624718"/>
      </p:ext>
    </p:extLst>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chart" Target="../charts/chart6.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30.svg"/><Relationship Id="rId7" Type="http://schemas.microsoft.com/office/2007/relationships/hdphoto" Target="../media/hdphoto4.wdp"/><Relationship Id="rId2" Type="http://schemas.openxmlformats.org/officeDocument/2006/relationships/image" Target="../media/image29.png"/><Relationship Id="rId1" Type="http://schemas.openxmlformats.org/officeDocument/2006/relationships/slideLayout" Target="../slideLayouts/slideLayout13.xml"/><Relationship Id="rId6" Type="http://schemas.openxmlformats.org/officeDocument/2006/relationships/image" Target="../media/image32.png"/><Relationship Id="rId5" Type="http://schemas.microsoft.com/office/2007/relationships/hdphoto" Target="../media/hdphoto3.wdp"/><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9.png"/><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microsoft.com/office/2007/relationships/hdphoto" Target="../media/hdphoto6.wdp"/></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FADFD-C03F-00E8-8625-527871CB6E92}"/>
              </a:ext>
            </a:extLst>
          </p:cNvPr>
          <p:cNvSpPr>
            <a:spLocks noGrp="1"/>
          </p:cNvSpPr>
          <p:nvPr>
            <p:ph type="ctrTitle"/>
          </p:nvPr>
        </p:nvSpPr>
        <p:spPr>
          <a:xfrm>
            <a:off x="697583" y="1122363"/>
            <a:ext cx="10897385" cy="2387600"/>
          </a:xfrm>
        </p:spPr>
        <p:txBody>
          <a:bodyPr>
            <a:noAutofit/>
          </a:bodyPr>
          <a:lstStyle/>
          <a:p>
            <a:r>
              <a:rPr lang="en-US" sz="4400" dirty="0"/>
              <a:t>Early life physiological and energetic responses of Atlantic silversides (</a:t>
            </a:r>
            <a:r>
              <a:rPr lang="en-US" sz="4400" i="1" dirty="0"/>
              <a:t>Menidia menidia</a:t>
            </a:r>
            <a:r>
              <a:rPr lang="en-US" sz="4400" dirty="0"/>
              <a:t>) to ocean acidification, warming, and hypoxia</a:t>
            </a:r>
          </a:p>
        </p:txBody>
      </p:sp>
      <p:sp>
        <p:nvSpPr>
          <p:cNvPr id="3" name="Subtitle 2">
            <a:extLst>
              <a:ext uri="{FF2B5EF4-FFF2-40B4-BE49-F238E27FC236}">
                <a16:creationId xmlns:a16="http://schemas.microsoft.com/office/drawing/2014/main" id="{3AFE303B-E247-D0FE-17E9-039E1251A372}"/>
              </a:ext>
            </a:extLst>
          </p:cNvPr>
          <p:cNvSpPr>
            <a:spLocks noGrp="1"/>
          </p:cNvSpPr>
          <p:nvPr>
            <p:ph type="subTitle" idx="1"/>
          </p:nvPr>
        </p:nvSpPr>
        <p:spPr>
          <a:xfrm>
            <a:off x="1524000" y="3808428"/>
            <a:ext cx="9144000" cy="1449371"/>
          </a:xfrm>
        </p:spPr>
        <p:txBody>
          <a:bodyPr/>
          <a:lstStyle/>
          <a:p>
            <a:r>
              <a:rPr lang="en-US" dirty="0"/>
              <a:t>Teresa G. Schwemmer</a:t>
            </a:r>
          </a:p>
        </p:txBody>
      </p:sp>
    </p:spTree>
    <p:extLst>
      <p:ext uri="{BB962C8B-B14F-4D97-AF65-F5344CB8AC3E}">
        <p14:creationId xmlns:p14="http://schemas.microsoft.com/office/powerpoint/2010/main" val="1963943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B1791-0E6C-F25D-B8FA-A42CB7FD2420}"/>
              </a:ext>
            </a:extLst>
          </p:cNvPr>
          <p:cNvSpPr>
            <a:spLocks noGrp="1"/>
          </p:cNvSpPr>
          <p:nvPr>
            <p:ph type="title"/>
          </p:nvPr>
        </p:nvSpPr>
        <p:spPr/>
        <p:txBody>
          <a:bodyPr/>
          <a:lstStyle/>
          <a:p>
            <a:r>
              <a:rPr lang="en-US" dirty="0"/>
              <a:t>Interacting effects</a:t>
            </a:r>
          </a:p>
        </p:txBody>
      </p:sp>
      <p:graphicFrame>
        <p:nvGraphicFramePr>
          <p:cNvPr id="5" name="Chart 4">
            <a:extLst>
              <a:ext uri="{FF2B5EF4-FFF2-40B4-BE49-F238E27FC236}">
                <a16:creationId xmlns:a16="http://schemas.microsoft.com/office/drawing/2014/main" id="{3117247B-F8A8-7A28-5DEC-5B24E60013E6}"/>
              </a:ext>
            </a:extLst>
          </p:cNvPr>
          <p:cNvGraphicFramePr>
            <a:graphicFrameLocks/>
          </p:cNvGraphicFramePr>
          <p:nvPr/>
        </p:nvGraphicFramePr>
        <p:xfrm>
          <a:off x="833120" y="1825625"/>
          <a:ext cx="506476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7" name="Left Bracket 6">
            <a:extLst>
              <a:ext uri="{FF2B5EF4-FFF2-40B4-BE49-F238E27FC236}">
                <a16:creationId xmlns:a16="http://schemas.microsoft.com/office/drawing/2014/main" id="{477C477F-4AED-2DD2-B4F1-59101882697E}"/>
              </a:ext>
            </a:extLst>
          </p:cNvPr>
          <p:cNvSpPr/>
          <p:nvPr/>
        </p:nvSpPr>
        <p:spPr>
          <a:xfrm>
            <a:off x="2720340"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3" name="Chart 2">
            <a:extLst>
              <a:ext uri="{FF2B5EF4-FFF2-40B4-BE49-F238E27FC236}">
                <a16:creationId xmlns:a16="http://schemas.microsoft.com/office/drawing/2014/main" id="{9FC64A6C-F1BE-8A13-B040-01F51214ED4A}"/>
              </a:ext>
            </a:extLst>
          </p:cNvPr>
          <p:cNvGraphicFramePr>
            <a:graphicFrameLocks/>
          </p:cNvGraphicFramePr>
          <p:nvPr>
            <p:extLst>
              <p:ext uri="{D42A27DB-BD31-4B8C-83A1-F6EECF244321}">
                <p14:modId xmlns:p14="http://schemas.microsoft.com/office/powerpoint/2010/main" val="2734979185"/>
              </p:ext>
            </p:extLst>
          </p:nvPr>
        </p:nvGraphicFramePr>
        <p:xfrm>
          <a:off x="6294999" y="1825624"/>
          <a:ext cx="5064760" cy="4351337"/>
        </p:xfrm>
        <a:graphic>
          <a:graphicData uri="http://schemas.openxmlformats.org/drawingml/2006/chart">
            <c:chart xmlns:c="http://schemas.openxmlformats.org/drawingml/2006/chart" xmlns:r="http://schemas.openxmlformats.org/officeDocument/2006/relationships" r:id="rId3"/>
          </a:graphicData>
        </a:graphic>
      </p:graphicFrame>
      <p:sp>
        <p:nvSpPr>
          <p:cNvPr id="11" name="Left Bracket 10">
            <a:extLst>
              <a:ext uri="{FF2B5EF4-FFF2-40B4-BE49-F238E27FC236}">
                <a16:creationId xmlns:a16="http://schemas.microsoft.com/office/drawing/2014/main" id="{44CBC83D-4D2A-DA7D-036F-F858447D36D8}"/>
              </a:ext>
            </a:extLst>
          </p:cNvPr>
          <p:cNvSpPr/>
          <p:nvPr/>
        </p:nvSpPr>
        <p:spPr>
          <a:xfrm>
            <a:off x="3749040"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ket 11">
            <a:extLst>
              <a:ext uri="{FF2B5EF4-FFF2-40B4-BE49-F238E27FC236}">
                <a16:creationId xmlns:a16="http://schemas.microsoft.com/office/drawing/2014/main" id="{DE5F7724-9D6F-0B63-B37B-78AD1848151A}"/>
              </a:ext>
            </a:extLst>
          </p:cNvPr>
          <p:cNvSpPr/>
          <p:nvPr/>
        </p:nvSpPr>
        <p:spPr>
          <a:xfrm>
            <a:off x="4768850"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ket 12">
            <a:extLst>
              <a:ext uri="{FF2B5EF4-FFF2-40B4-BE49-F238E27FC236}">
                <a16:creationId xmlns:a16="http://schemas.microsoft.com/office/drawing/2014/main" id="{29C1B7BD-B8DE-49B1-D8EC-ECDCC686FCD1}"/>
              </a:ext>
            </a:extLst>
          </p:cNvPr>
          <p:cNvSpPr/>
          <p:nvPr/>
        </p:nvSpPr>
        <p:spPr>
          <a:xfrm>
            <a:off x="4768850" y="3970180"/>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Left Bracket 13">
            <a:extLst>
              <a:ext uri="{FF2B5EF4-FFF2-40B4-BE49-F238E27FC236}">
                <a16:creationId xmlns:a16="http://schemas.microsoft.com/office/drawing/2014/main" id="{A9498DDB-3E67-81BF-3AEB-ACF173EB13AA}"/>
              </a:ext>
            </a:extLst>
          </p:cNvPr>
          <p:cNvSpPr/>
          <p:nvPr/>
        </p:nvSpPr>
        <p:spPr>
          <a:xfrm>
            <a:off x="8182610"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ket 14">
            <a:extLst>
              <a:ext uri="{FF2B5EF4-FFF2-40B4-BE49-F238E27FC236}">
                <a16:creationId xmlns:a16="http://schemas.microsoft.com/office/drawing/2014/main" id="{C953226F-3595-ABA9-19BE-CC1BF502B729}"/>
              </a:ext>
            </a:extLst>
          </p:cNvPr>
          <p:cNvSpPr/>
          <p:nvPr/>
        </p:nvSpPr>
        <p:spPr>
          <a:xfrm>
            <a:off x="9196070"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ket 15">
            <a:extLst>
              <a:ext uri="{FF2B5EF4-FFF2-40B4-BE49-F238E27FC236}">
                <a16:creationId xmlns:a16="http://schemas.microsoft.com/office/drawing/2014/main" id="{90E4E743-BAA3-6998-D683-DD79B1D6F8CA}"/>
              </a:ext>
            </a:extLst>
          </p:cNvPr>
          <p:cNvSpPr/>
          <p:nvPr/>
        </p:nvSpPr>
        <p:spPr>
          <a:xfrm>
            <a:off x="10226675"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ket 16">
            <a:extLst>
              <a:ext uri="{FF2B5EF4-FFF2-40B4-BE49-F238E27FC236}">
                <a16:creationId xmlns:a16="http://schemas.microsoft.com/office/drawing/2014/main" id="{65967DD4-42EB-425A-BC2A-298639916C11}"/>
              </a:ext>
            </a:extLst>
          </p:cNvPr>
          <p:cNvSpPr/>
          <p:nvPr/>
        </p:nvSpPr>
        <p:spPr>
          <a:xfrm>
            <a:off x="10226675" y="3970180"/>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39366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B1791-0E6C-F25D-B8FA-A42CB7FD2420}"/>
              </a:ext>
            </a:extLst>
          </p:cNvPr>
          <p:cNvSpPr>
            <a:spLocks noGrp="1"/>
          </p:cNvSpPr>
          <p:nvPr>
            <p:ph type="title"/>
          </p:nvPr>
        </p:nvSpPr>
        <p:spPr/>
        <p:txBody>
          <a:bodyPr/>
          <a:lstStyle/>
          <a:p>
            <a:r>
              <a:rPr lang="en-US" dirty="0"/>
              <a:t>Interacting effects</a:t>
            </a:r>
          </a:p>
        </p:txBody>
      </p:sp>
      <p:graphicFrame>
        <p:nvGraphicFramePr>
          <p:cNvPr id="5" name="Chart 4">
            <a:extLst>
              <a:ext uri="{FF2B5EF4-FFF2-40B4-BE49-F238E27FC236}">
                <a16:creationId xmlns:a16="http://schemas.microsoft.com/office/drawing/2014/main" id="{3117247B-F8A8-7A28-5DEC-5B24E60013E6}"/>
              </a:ext>
            </a:extLst>
          </p:cNvPr>
          <p:cNvGraphicFramePr>
            <a:graphicFrameLocks/>
          </p:cNvGraphicFramePr>
          <p:nvPr/>
        </p:nvGraphicFramePr>
        <p:xfrm>
          <a:off x="833120" y="1825625"/>
          <a:ext cx="5064760" cy="4351338"/>
        </p:xfrm>
        <a:graphic>
          <a:graphicData uri="http://schemas.openxmlformats.org/drawingml/2006/chart">
            <c:chart xmlns:c="http://schemas.openxmlformats.org/drawingml/2006/chart" xmlns:r="http://schemas.openxmlformats.org/officeDocument/2006/relationships" r:id="rId3"/>
          </a:graphicData>
        </a:graphic>
      </p:graphicFrame>
      <p:sp>
        <p:nvSpPr>
          <p:cNvPr id="7" name="Left Bracket 6">
            <a:extLst>
              <a:ext uri="{FF2B5EF4-FFF2-40B4-BE49-F238E27FC236}">
                <a16:creationId xmlns:a16="http://schemas.microsoft.com/office/drawing/2014/main" id="{477C477F-4AED-2DD2-B4F1-59101882697E}"/>
              </a:ext>
            </a:extLst>
          </p:cNvPr>
          <p:cNvSpPr/>
          <p:nvPr/>
        </p:nvSpPr>
        <p:spPr>
          <a:xfrm>
            <a:off x="2720340"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ket 10">
            <a:extLst>
              <a:ext uri="{FF2B5EF4-FFF2-40B4-BE49-F238E27FC236}">
                <a16:creationId xmlns:a16="http://schemas.microsoft.com/office/drawing/2014/main" id="{44CBC83D-4D2A-DA7D-036F-F858447D36D8}"/>
              </a:ext>
            </a:extLst>
          </p:cNvPr>
          <p:cNvSpPr/>
          <p:nvPr/>
        </p:nvSpPr>
        <p:spPr>
          <a:xfrm>
            <a:off x="3749040"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ket 11">
            <a:extLst>
              <a:ext uri="{FF2B5EF4-FFF2-40B4-BE49-F238E27FC236}">
                <a16:creationId xmlns:a16="http://schemas.microsoft.com/office/drawing/2014/main" id="{DE5F7724-9D6F-0B63-B37B-78AD1848151A}"/>
              </a:ext>
            </a:extLst>
          </p:cNvPr>
          <p:cNvSpPr/>
          <p:nvPr/>
        </p:nvSpPr>
        <p:spPr>
          <a:xfrm>
            <a:off x="4768850"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ket 12">
            <a:extLst>
              <a:ext uri="{FF2B5EF4-FFF2-40B4-BE49-F238E27FC236}">
                <a16:creationId xmlns:a16="http://schemas.microsoft.com/office/drawing/2014/main" id="{29C1B7BD-B8DE-49B1-D8EC-ECDCC686FCD1}"/>
              </a:ext>
            </a:extLst>
          </p:cNvPr>
          <p:cNvSpPr/>
          <p:nvPr/>
        </p:nvSpPr>
        <p:spPr>
          <a:xfrm>
            <a:off x="4768850" y="3970180"/>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Left Bracket 13">
            <a:extLst>
              <a:ext uri="{FF2B5EF4-FFF2-40B4-BE49-F238E27FC236}">
                <a16:creationId xmlns:a16="http://schemas.microsoft.com/office/drawing/2014/main" id="{A9498DDB-3E67-81BF-3AEB-ACF173EB13AA}"/>
              </a:ext>
            </a:extLst>
          </p:cNvPr>
          <p:cNvSpPr/>
          <p:nvPr/>
        </p:nvSpPr>
        <p:spPr>
          <a:xfrm>
            <a:off x="8182610"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ket 14">
            <a:extLst>
              <a:ext uri="{FF2B5EF4-FFF2-40B4-BE49-F238E27FC236}">
                <a16:creationId xmlns:a16="http://schemas.microsoft.com/office/drawing/2014/main" id="{C953226F-3595-ABA9-19BE-CC1BF502B729}"/>
              </a:ext>
            </a:extLst>
          </p:cNvPr>
          <p:cNvSpPr/>
          <p:nvPr/>
        </p:nvSpPr>
        <p:spPr>
          <a:xfrm>
            <a:off x="9196070"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ket 15">
            <a:extLst>
              <a:ext uri="{FF2B5EF4-FFF2-40B4-BE49-F238E27FC236}">
                <a16:creationId xmlns:a16="http://schemas.microsoft.com/office/drawing/2014/main" id="{90E4E743-BAA3-6998-D683-DD79B1D6F8CA}"/>
              </a:ext>
            </a:extLst>
          </p:cNvPr>
          <p:cNvSpPr/>
          <p:nvPr/>
        </p:nvSpPr>
        <p:spPr>
          <a:xfrm>
            <a:off x="10226675"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ket 16">
            <a:extLst>
              <a:ext uri="{FF2B5EF4-FFF2-40B4-BE49-F238E27FC236}">
                <a16:creationId xmlns:a16="http://schemas.microsoft.com/office/drawing/2014/main" id="{65967DD4-42EB-425A-BC2A-298639916C11}"/>
              </a:ext>
            </a:extLst>
          </p:cNvPr>
          <p:cNvSpPr/>
          <p:nvPr/>
        </p:nvSpPr>
        <p:spPr>
          <a:xfrm>
            <a:off x="10226675" y="3970180"/>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4" name="Chart 3">
            <a:extLst>
              <a:ext uri="{FF2B5EF4-FFF2-40B4-BE49-F238E27FC236}">
                <a16:creationId xmlns:a16="http://schemas.microsoft.com/office/drawing/2014/main" id="{8E8AC494-25C4-5894-BC80-3F0CFF14D52C}"/>
              </a:ext>
            </a:extLst>
          </p:cNvPr>
          <p:cNvGraphicFramePr>
            <a:graphicFrameLocks/>
          </p:cNvGraphicFramePr>
          <p:nvPr>
            <p:extLst>
              <p:ext uri="{D42A27DB-BD31-4B8C-83A1-F6EECF244321}">
                <p14:modId xmlns:p14="http://schemas.microsoft.com/office/powerpoint/2010/main" val="1552549715"/>
              </p:ext>
            </p:extLst>
          </p:nvPr>
        </p:nvGraphicFramePr>
        <p:xfrm>
          <a:off x="6294122" y="1825624"/>
          <a:ext cx="5059678" cy="435133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938174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26D54-2731-4B28-AE81-0772395F1151}"/>
              </a:ext>
            </a:extLst>
          </p:cNvPr>
          <p:cNvSpPr>
            <a:spLocks noGrp="1"/>
          </p:cNvSpPr>
          <p:nvPr>
            <p:ph type="title"/>
          </p:nvPr>
        </p:nvSpPr>
        <p:spPr>
          <a:xfrm>
            <a:off x="211598" y="118612"/>
            <a:ext cx="11768803" cy="787231"/>
          </a:xfrm>
        </p:spPr>
        <p:txBody>
          <a:bodyPr>
            <a:normAutofit/>
          </a:bodyPr>
          <a:lstStyle/>
          <a:p>
            <a:r>
              <a:rPr lang="en-US" sz="3600" dirty="0"/>
              <a:t>Variable responses to acidification have been observed</a:t>
            </a:r>
          </a:p>
        </p:txBody>
      </p:sp>
      <p:pic>
        <p:nvPicPr>
          <p:cNvPr id="9" name="Picture 8">
            <a:extLst>
              <a:ext uri="{FF2B5EF4-FFF2-40B4-BE49-F238E27FC236}">
                <a16:creationId xmlns:a16="http://schemas.microsoft.com/office/drawing/2014/main" id="{0E23B5D2-968A-457E-843E-2116FADD957D}"/>
              </a:ext>
            </a:extLst>
          </p:cNvPr>
          <p:cNvPicPr/>
          <p:nvPr/>
        </p:nvPicPr>
        <p:blipFill rotWithShape="1">
          <a:blip r:embed="rId2"/>
          <a:srcRect l="8049" t="45791" r="7114" b="9436"/>
          <a:stretch/>
        </p:blipFill>
        <p:spPr>
          <a:xfrm>
            <a:off x="164694" y="2097473"/>
            <a:ext cx="9892030" cy="4136485"/>
          </a:xfrm>
          <a:prstGeom prst="rect">
            <a:avLst/>
          </a:prstGeom>
        </p:spPr>
      </p:pic>
      <p:sp>
        <p:nvSpPr>
          <p:cNvPr id="10" name="TextBox 9">
            <a:extLst>
              <a:ext uri="{FF2B5EF4-FFF2-40B4-BE49-F238E27FC236}">
                <a16:creationId xmlns:a16="http://schemas.microsoft.com/office/drawing/2014/main" id="{FF29AA0F-073C-42A0-B928-1EDB01C27045}"/>
              </a:ext>
            </a:extLst>
          </p:cNvPr>
          <p:cNvSpPr txBox="1"/>
          <p:nvPr/>
        </p:nvSpPr>
        <p:spPr>
          <a:xfrm>
            <a:off x="117407" y="6233958"/>
            <a:ext cx="3819174"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Baumann et al. (2018), </a:t>
            </a:r>
            <a:r>
              <a:rPr lang="en-US" i="1" dirty="0">
                <a:latin typeface="Calibri" panose="020F0502020204030204" pitchFamily="34" charset="0"/>
                <a:cs typeface="Calibri" panose="020F0502020204030204" pitchFamily="34" charset="0"/>
              </a:rPr>
              <a:t>Biology Letters</a:t>
            </a:r>
          </a:p>
        </p:txBody>
      </p:sp>
      <p:sp>
        <p:nvSpPr>
          <p:cNvPr id="11" name="TextBox 10">
            <a:extLst>
              <a:ext uri="{FF2B5EF4-FFF2-40B4-BE49-F238E27FC236}">
                <a16:creationId xmlns:a16="http://schemas.microsoft.com/office/drawing/2014/main" id="{EE0C2900-3118-4FBA-AC0E-B128428700C9}"/>
              </a:ext>
            </a:extLst>
          </p:cNvPr>
          <p:cNvSpPr txBox="1"/>
          <p:nvPr/>
        </p:nvSpPr>
        <p:spPr>
          <a:xfrm>
            <a:off x="2149960" y="1451141"/>
            <a:ext cx="1786621" cy="646331"/>
          </a:xfrm>
          <a:prstGeom prst="rect">
            <a:avLst/>
          </a:prstGeom>
          <a:noFill/>
        </p:spPr>
        <p:txBody>
          <a:bodyPr wrap="square" rtlCol="0">
            <a:spAutoFit/>
          </a:bodyPr>
          <a:lstStyle/>
          <a:p>
            <a:r>
              <a:rPr lang="en-US" sz="3600" b="1" i="1" dirty="0">
                <a:latin typeface="Calibri" panose="020F0502020204030204" pitchFamily="34" charset="0"/>
                <a:cs typeface="Calibri" panose="020F0502020204030204" pitchFamily="34" charset="0"/>
              </a:rPr>
              <a:t>Survival</a:t>
            </a:r>
          </a:p>
        </p:txBody>
      </p:sp>
      <p:sp>
        <p:nvSpPr>
          <p:cNvPr id="12" name="TextBox 11">
            <a:extLst>
              <a:ext uri="{FF2B5EF4-FFF2-40B4-BE49-F238E27FC236}">
                <a16:creationId xmlns:a16="http://schemas.microsoft.com/office/drawing/2014/main" id="{E59A3647-699A-44DD-A450-243CA1140C47}"/>
              </a:ext>
            </a:extLst>
          </p:cNvPr>
          <p:cNvSpPr txBox="1"/>
          <p:nvPr/>
        </p:nvSpPr>
        <p:spPr>
          <a:xfrm>
            <a:off x="7117919" y="1451142"/>
            <a:ext cx="1831366" cy="646331"/>
          </a:xfrm>
          <a:prstGeom prst="rect">
            <a:avLst/>
          </a:prstGeom>
          <a:noFill/>
        </p:spPr>
        <p:txBody>
          <a:bodyPr wrap="square" rtlCol="0">
            <a:spAutoFit/>
          </a:bodyPr>
          <a:lstStyle/>
          <a:p>
            <a:r>
              <a:rPr lang="en-US" sz="3600" b="1" i="1" dirty="0">
                <a:latin typeface="Calibri" panose="020F0502020204030204" pitchFamily="34" charset="0"/>
                <a:cs typeface="Calibri" panose="020F0502020204030204" pitchFamily="34" charset="0"/>
              </a:rPr>
              <a:t>Growth</a:t>
            </a:r>
          </a:p>
        </p:txBody>
      </p:sp>
      <p:cxnSp>
        <p:nvCxnSpPr>
          <p:cNvPr id="4" name="Straight Connector 3">
            <a:extLst>
              <a:ext uri="{FF2B5EF4-FFF2-40B4-BE49-F238E27FC236}">
                <a16:creationId xmlns:a16="http://schemas.microsoft.com/office/drawing/2014/main" id="{C13BD97E-C45A-86E7-5842-060FC4693B45}"/>
              </a:ext>
            </a:extLst>
          </p:cNvPr>
          <p:cNvCxnSpPr/>
          <p:nvPr/>
        </p:nvCxnSpPr>
        <p:spPr>
          <a:xfrm>
            <a:off x="1018570" y="3009418"/>
            <a:ext cx="4092139" cy="0"/>
          </a:xfrm>
          <a:prstGeom prst="line">
            <a:avLst/>
          </a:prstGeom>
          <a:ln w="571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C3C5418-22EB-2767-6CC6-F71F29939DDA}"/>
              </a:ext>
            </a:extLst>
          </p:cNvPr>
          <p:cNvCxnSpPr/>
          <p:nvPr/>
        </p:nvCxnSpPr>
        <p:spPr>
          <a:xfrm>
            <a:off x="5941802" y="3277565"/>
            <a:ext cx="4092139" cy="0"/>
          </a:xfrm>
          <a:prstGeom prst="line">
            <a:avLst/>
          </a:prstGeom>
          <a:ln w="571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0723DCE-B601-77C1-FB1C-911317DD074E}"/>
              </a:ext>
            </a:extLst>
          </p:cNvPr>
          <p:cNvCxnSpPr>
            <a:cxnSpLocks/>
          </p:cNvCxnSpPr>
          <p:nvPr/>
        </p:nvCxnSpPr>
        <p:spPr>
          <a:xfrm flipH="1">
            <a:off x="10278317" y="3277565"/>
            <a:ext cx="509286"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E4FE4FD-A8EA-4425-AF61-5BA096650425}"/>
              </a:ext>
            </a:extLst>
          </p:cNvPr>
          <p:cNvSpPr txBox="1"/>
          <p:nvPr/>
        </p:nvSpPr>
        <p:spPr>
          <a:xfrm>
            <a:off x="10787603" y="2934104"/>
            <a:ext cx="1145894" cy="646331"/>
          </a:xfrm>
          <a:prstGeom prst="rect">
            <a:avLst/>
          </a:prstGeom>
          <a:noFill/>
          <a:ln w="28575">
            <a:solidFill>
              <a:srgbClr val="C00000"/>
            </a:solidFill>
          </a:ln>
        </p:spPr>
        <p:txBody>
          <a:bodyPr wrap="square" rtlCol="0">
            <a:spAutoFit/>
          </a:bodyPr>
          <a:lstStyle/>
          <a:p>
            <a:r>
              <a:rPr lang="en-US" dirty="0"/>
              <a:t>No effect near line</a:t>
            </a:r>
          </a:p>
        </p:txBody>
      </p:sp>
      <p:sp>
        <p:nvSpPr>
          <p:cNvPr id="16" name="Right Brace 15">
            <a:extLst>
              <a:ext uri="{FF2B5EF4-FFF2-40B4-BE49-F238E27FC236}">
                <a16:creationId xmlns:a16="http://schemas.microsoft.com/office/drawing/2014/main" id="{C8F783D8-2E79-DCA6-EEE4-275889283A87}"/>
              </a:ext>
            </a:extLst>
          </p:cNvPr>
          <p:cNvSpPr/>
          <p:nvPr/>
        </p:nvSpPr>
        <p:spPr>
          <a:xfrm>
            <a:off x="10127846" y="3621026"/>
            <a:ext cx="509286" cy="1649395"/>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C0F8BE8A-8452-125D-6665-0CB883D1791E}"/>
              </a:ext>
            </a:extLst>
          </p:cNvPr>
          <p:cNvSpPr txBox="1"/>
          <p:nvPr/>
        </p:nvSpPr>
        <p:spPr>
          <a:xfrm>
            <a:off x="10637132" y="3963764"/>
            <a:ext cx="1415970" cy="923330"/>
          </a:xfrm>
          <a:prstGeom prst="rect">
            <a:avLst/>
          </a:prstGeom>
          <a:noFill/>
          <a:ln w="28575">
            <a:solidFill>
              <a:srgbClr val="C00000"/>
            </a:solidFill>
          </a:ln>
        </p:spPr>
        <p:txBody>
          <a:bodyPr wrap="square" rtlCol="0">
            <a:spAutoFit/>
          </a:bodyPr>
          <a:lstStyle/>
          <a:p>
            <a:r>
              <a:rPr lang="en-US" dirty="0"/>
              <a:t>Negative effects </a:t>
            </a:r>
            <a:r>
              <a:rPr lang="en-US" b="1" dirty="0"/>
              <a:t>sometimes</a:t>
            </a:r>
            <a:endParaRPr lang="en-US" dirty="0"/>
          </a:p>
        </p:txBody>
      </p:sp>
    </p:spTree>
    <p:extLst>
      <p:ext uri="{BB962C8B-B14F-4D97-AF65-F5344CB8AC3E}">
        <p14:creationId xmlns:p14="http://schemas.microsoft.com/office/powerpoint/2010/main" val="3422898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26D54-2731-4B28-AE81-0772395F1151}"/>
              </a:ext>
            </a:extLst>
          </p:cNvPr>
          <p:cNvSpPr>
            <a:spLocks noGrp="1"/>
          </p:cNvSpPr>
          <p:nvPr>
            <p:ph type="title"/>
          </p:nvPr>
        </p:nvSpPr>
        <p:spPr>
          <a:xfrm>
            <a:off x="211598" y="118612"/>
            <a:ext cx="11768803" cy="787231"/>
          </a:xfrm>
        </p:spPr>
        <p:txBody>
          <a:bodyPr>
            <a:normAutofit/>
          </a:bodyPr>
          <a:lstStyle/>
          <a:p>
            <a:r>
              <a:rPr lang="en-US" sz="3600" dirty="0"/>
              <a:t>Variable responses to acidification have been observed</a:t>
            </a:r>
          </a:p>
        </p:txBody>
      </p:sp>
      <p:pic>
        <p:nvPicPr>
          <p:cNvPr id="9" name="Picture 8">
            <a:extLst>
              <a:ext uri="{FF2B5EF4-FFF2-40B4-BE49-F238E27FC236}">
                <a16:creationId xmlns:a16="http://schemas.microsoft.com/office/drawing/2014/main" id="{0E23B5D2-968A-457E-843E-2116FADD957D}"/>
              </a:ext>
            </a:extLst>
          </p:cNvPr>
          <p:cNvPicPr/>
          <p:nvPr/>
        </p:nvPicPr>
        <p:blipFill rotWithShape="1">
          <a:blip r:embed="rId3"/>
          <a:srcRect l="8049" t="45791" r="7114" b="9436"/>
          <a:stretch/>
        </p:blipFill>
        <p:spPr>
          <a:xfrm>
            <a:off x="164694" y="2097473"/>
            <a:ext cx="9892030" cy="4136485"/>
          </a:xfrm>
          <a:prstGeom prst="rect">
            <a:avLst/>
          </a:prstGeom>
        </p:spPr>
      </p:pic>
      <p:sp>
        <p:nvSpPr>
          <p:cNvPr id="10" name="TextBox 9">
            <a:extLst>
              <a:ext uri="{FF2B5EF4-FFF2-40B4-BE49-F238E27FC236}">
                <a16:creationId xmlns:a16="http://schemas.microsoft.com/office/drawing/2014/main" id="{FF29AA0F-073C-42A0-B928-1EDB01C27045}"/>
              </a:ext>
            </a:extLst>
          </p:cNvPr>
          <p:cNvSpPr txBox="1"/>
          <p:nvPr/>
        </p:nvSpPr>
        <p:spPr>
          <a:xfrm>
            <a:off x="117407" y="6233958"/>
            <a:ext cx="3819174"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Baumann et al. (2018), </a:t>
            </a:r>
            <a:r>
              <a:rPr lang="en-US" i="1" dirty="0">
                <a:latin typeface="Calibri" panose="020F0502020204030204" pitchFamily="34" charset="0"/>
                <a:cs typeface="Calibri" panose="020F0502020204030204" pitchFamily="34" charset="0"/>
              </a:rPr>
              <a:t>Biology Letters</a:t>
            </a:r>
          </a:p>
        </p:txBody>
      </p:sp>
      <p:sp>
        <p:nvSpPr>
          <p:cNvPr id="11" name="TextBox 10">
            <a:extLst>
              <a:ext uri="{FF2B5EF4-FFF2-40B4-BE49-F238E27FC236}">
                <a16:creationId xmlns:a16="http://schemas.microsoft.com/office/drawing/2014/main" id="{EE0C2900-3118-4FBA-AC0E-B128428700C9}"/>
              </a:ext>
            </a:extLst>
          </p:cNvPr>
          <p:cNvSpPr txBox="1"/>
          <p:nvPr/>
        </p:nvSpPr>
        <p:spPr>
          <a:xfrm>
            <a:off x="2149960" y="1451141"/>
            <a:ext cx="1786621" cy="646331"/>
          </a:xfrm>
          <a:prstGeom prst="rect">
            <a:avLst/>
          </a:prstGeom>
          <a:noFill/>
        </p:spPr>
        <p:txBody>
          <a:bodyPr wrap="square" rtlCol="0">
            <a:spAutoFit/>
          </a:bodyPr>
          <a:lstStyle/>
          <a:p>
            <a:r>
              <a:rPr lang="en-US" sz="3600" b="1" i="1" dirty="0">
                <a:latin typeface="Calibri" panose="020F0502020204030204" pitchFamily="34" charset="0"/>
                <a:cs typeface="Calibri" panose="020F0502020204030204" pitchFamily="34" charset="0"/>
              </a:rPr>
              <a:t>Survival</a:t>
            </a:r>
          </a:p>
        </p:txBody>
      </p:sp>
      <p:sp>
        <p:nvSpPr>
          <p:cNvPr id="12" name="TextBox 11">
            <a:extLst>
              <a:ext uri="{FF2B5EF4-FFF2-40B4-BE49-F238E27FC236}">
                <a16:creationId xmlns:a16="http://schemas.microsoft.com/office/drawing/2014/main" id="{E59A3647-699A-44DD-A450-243CA1140C47}"/>
              </a:ext>
            </a:extLst>
          </p:cNvPr>
          <p:cNvSpPr txBox="1"/>
          <p:nvPr/>
        </p:nvSpPr>
        <p:spPr>
          <a:xfrm>
            <a:off x="7117919" y="1451142"/>
            <a:ext cx="1831366" cy="646331"/>
          </a:xfrm>
          <a:prstGeom prst="rect">
            <a:avLst/>
          </a:prstGeom>
          <a:noFill/>
        </p:spPr>
        <p:txBody>
          <a:bodyPr wrap="square" rtlCol="0">
            <a:spAutoFit/>
          </a:bodyPr>
          <a:lstStyle/>
          <a:p>
            <a:r>
              <a:rPr lang="en-US" sz="3600" b="1" i="1" dirty="0">
                <a:latin typeface="Calibri" panose="020F0502020204030204" pitchFamily="34" charset="0"/>
                <a:cs typeface="Calibri" panose="020F0502020204030204" pitchFamily="34" charset="0"/>
              </a:rPr>
              <a:t>Growth</a:t>
            </a:r>
          </a:p>
        </p:txBody>
      </p:sp>
      <p:cxnSp>
        <p:nvCxnSpPr>
          <p:cNvPr id="4" name="Straight Connector 3">
            <a:extLst>
              <a:ext uri="{FF2B5EF4-FFF2-40B4-BE49-F238E27FC236}">
                <a16:creationId xmlns:a16="http://schemas.microsoft.com/office/drawing/2014/main" id="{C13BD97E-C45A-86E7-5842-060FC4693B45}"/>
              </a:ext>
            </a:extLst>
          </p:cNvPr>
          <p:cNvCxnSpPr/>
          <p:nvPr/>
        </p:nvCxnSpPr>
        <p:spPr>
          <a:xfrm>
            <a:off x="1018570" y="3009418"/>
            <a:ext cx="4092139" cy="0"/>
          </a:xfrm>
          <a:prstGeom prst="line">
            <a:avLst/>
          </a:prstGeom>
          <a:ln w="571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C3C5418-22EB-2767-6CC6-F71F29939DDA}"/>
              </a:ext>
            </a:extLst>
          </p:cNvPr>
          <p:cNvCxnSpPr/>
          <p:nvPr/>
        </p:nvCxnSpPr>
        <p:spPr>
          <a:xfrm>
            <a:off x="5941802" y="3277565"/>
            <a:ext cx="4092139" cy="0"/>
          </a:xfrm>
          <a:prstGeom prst="line">
            <a:avLst/>
          </a:prstGeom>
          <a:ln w="571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0723DCE-B601-77C1-FB1C-911317DD074E}"/>
              </a:ext>
            </a:extLst>
          </p:cNvPr>
          <p:cNvCxnSpPr>
            <a:cxnSpLocks/>
          </p:cNvCxnSpPr>
          <p:nvPr/>
        </p:nvCxnSpPr>
        <p:spPr>
          <a:xfrm flipH="1">
            <a:off x="10278317" y="3277565"/>
            <a:ext cx="509286"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E4FE4FD-A8EA-4425-AF61-5BA096650425}"/>
              </a:ext>
            </a:extLst>
          </p:cNvPr>
          <p:cNvSpPr txBox="1"/>
          <p:nvPr/>
        </p:nvSpPr>
        <p:spPr>
          <a:xfrm>
            <a:off x="10787603" y="2934104"/>
            <a:ext cx="1145894" cy="646331"/>
          </a:xfrm>
          <a:prstGeom prst="rect">
            <a:avLst/>
          </a:prstGeom>
          <a:noFill/>
          <a:ln w="28575">
            <a:solidFill>
              <a:srgbClr val="C00000"/>
            </a:solidFill>
          </a:ln>
        </p:spPr>
        <p:txBody>
          <a:bodyPr wrap="square" rtlCol="0">
            <a:spAutoFit/>
          </a:bodyPr>
          <a:lstStyle/>
          <a:p>
            <a:r>
              <a:rPr lang="en-US" dirty="0"/>
              <a:t>No effect near line</a:t>
            </a:r>
          </a:p>
        </p:txBody>
      </p:sp>
      <p:sp>
        <p:nvSpPr>
          <p:cNvPr id="16" name="Right Brace 15">
            <a:extLst>
              <a:ext uri="{FF2B5EF4-FFF2-40B4-BE49-F238E27FC236}">
                <a16:creationId xmlns:a16="http://schemas.microsoft.com/office/drawing/2014/main" id="{C8F783D8-2E79-DCA6-EEE4-275889283A87}"/>
              </a:ext>
            </a:extLst>
          </p:cNvPr>
          <p:cNvSpPr/>
          <p:nvPr/>
        </p:nvSpPr>
        <p:spPr>
          <a:xfrm>
            <a:off x="10127846" y="3621026"/>
            <a:ext cx="509286" cy="1649395"/>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C0F8BE8A-8452-125D-6665-0CB883D1791E}"/>
              </a:ext>
            </a:extLst>
          </p:cNvPr>
          <p:cNvSpPr txBox="1"/>
          <p:nvPr/>
        </p:nvSpPr>
        <p:spPr>
          <a:xfrm>
            <a:off x="10637132" y="3963764"/>
            <a:ext cx="1415970" cy="923330"/>
          </a:xfrm>
          <a:prstGeom prst="rect">
            <a:avLst/>
          </a:prstGeom>
          <a:noFill/>
          <a:ln w="28575">
            <a:solidFill>
              <a:srgbClr val="C00000"/>
            </a:solidFill>
          </a:ln>
        </p:spPr>
        <p:txBody>
          <a:bodyPr wrap="square" rtlCol="0">
            <a:spAutoFit/>
          </a:bodyPr>
          <a:lstStyle/>
          <a:p>
            <a:r>
              <a:rPr lang="en-US" dirty="0"/>
              <a:t>Negative effects </a:t>
            </a:r>
            <a:r>
              <a:rPr lang="en-US" b="1" dirty="0"/>
              <a:t>sometimes</a:t>
            </a:r>
            <a:endParaRPr lang="en-US" dirty="0"/>
          </a:p>
        </p:txBody>
      </p:sp>
      <p:sp>
        <p:nvSpPr>
          <p:cNvPr id="3" name="Rectangle 2">
            <a:extLst>
              <a:ext uri="{FF2B5EF4-FFF2-40B4-BE49-F238E27FC236}">
                <a16:creationId xmlns:a16="http://schemas.microsoft.com/office/drawing/2014/main" id="{75AA3960-D4D0-AA9B-AAAC-ACFCB0A255D4}"/>
              </a:ext>
            </a:extLst>
          </p:cNvPr>
          <p:cNvSpPr/>
          <p:nvPr/>
        </p:nvSpPr>
        <p:spPr>
          <a:xfrm>
            <a:off x="0" y="0"/>
            <a:ext cx="12192000" cy="6858000"/>
          </a:xfrm>
          <a:prstGeom prst="rect">
            <a:avLst/>
          </a:prstGeom>
          <a:solidFill>
            <a:srgbClr val="003635">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5C7067E-CA8D-1B5E-1B3B-D1CAE72C92A8}"/>
              </a:ext>
            </a:extLst>
          </p:cNvPr>
          <p:cNvSpPr txBox="1"/>
          <p:nvPr/>
        </p:nvSpPr>
        <p:spPr>
          <a:xfrm>
            <a:off x="2002674" y="1910570"/>
            <a:ext cx="8183301" cy="2554545"/>
          </a:xfrm>
          <a:prstGeom prst="rect">
            <a:avLst/>
          </a:prstGeom>
          <a:solidFill>
            <a:schemeClr val="accent1">
              <a:lumMod val="20000"/>
              <a:lumOff val="80000"/>
            </a:schemeClr>
          </a:solidFill>
        </p:spPr>
        <p:txBody>
          <a:bodyPr wrap="square" rtlCol="0">
            <a:spAutoFit/>
          </a:bodyPr>
          <a:lstStyle/>
          <a:p>
            <a:pPr algn="ctr"/>
            <a:endParaRPr lang="en-US" sz="4000" dirty="0">
              <a:solidFill>
                <a:schemeClr val="bg1"/>
              </a:solidFill>
            </a:endParaRPr>
          </a:p>
          <a:p>
            <a:pPr algn="ctr"/>
            <a:r>
              <a:rPr lang="en-US" sz="4000" b="1" dirty="0">
                <a:solidFill>
                  <a:schemeClr val="bg1"/>
                </a:solidFill>
              </a:rPr>
              <a:t>What are the underlying physiological mechanisms?</a:t>
            </a:r>
          </a:p>
          <a:p>
            <a:pPr algn="ctr"/>
            <a:endParaRPr lang="en-US" sz="4000" dirty="0">
              <a:solidFill>
                <a:schemeClr val="bg1"/>
              </a:solidFill>
            </a:endParaRPr>
          </a:p>
        </p:txBody>
      </p:sp>
    </p:spTree>
    <p:extLst>
      <p:ext uri="{BB962C8B-B14F-4D97-AF65-F5344CB8AC3E}">
        <p14:creationId xmlns:p14="http://schemas.microsoft.com/office/powerpoint/2010/main" val="89902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1E24C-B0C3-FA89-8B23-5C33AFF356E6}"/>
              </a:ext>
            </a:extLst>
          </p:cNvPr>
          <p:cNvSpPr>
            <a:spLocks noGrp="1"/>
          </p:cNvSpPr>
          <p:nvPr>
            <p:ph type="title"/>
          </p:nvPr>
        </p:nvSpPr>
        <p:spPr>
          <a:xfrm>
            <a:off x="838200" y="109941"/>
            <a:ext cx="10515600" cy="1325563"/>
          </a:xfrm>
        </p:spPr>
        <p:txBody>
          <a:bodyPr/>
          <a:lstStyle/>
          <a:p>
            <a:r>
              <a:rPr lang="en-US" dirty="0"/>
              <a:t>Objectives</a:t>
            </a:r>
          </a:p>
        </p:txBody>
      </p:sp>
      <p:sp>
        <p:nvSpPr>
          <p:cNvPr id="3" name="Content Placeholder 2">
            <a:extLst>
              <a:ext uri="{FF2B5EF4-FFF2-40B4-BE49-F238E27FC236}">
                <a16:creationId xmlns:a16="http://schemas.microsoft.com/office/drawing/2014/main" id="{83433FAC-B164-0D15-2243-0D6E174358D1}"/>
              </a:ext>
            </a:extLst>
          </p:cNvPr>
          <p:cNvSpPr>
            <a:spLocks noGrp="1"/>
          </p:cNvSpPr>
          <p:nvPr>
            <p:ph idx="1"/>
          </p:nvPr>
        </p:nvSpPr>
        <p:spPr>
          <a:xfrm>
            <a:off x="838200" y="1435504"/>
            <a:ext cx="10515600" cy="4922766"/>
          </a:xfrm>
        </p:spPr>
        <p:txBody>
          <a:bodyPr>
            <a:normAutofit/>
          </a:bodyPr>
          <a:lstStyle/>
          <a:p>
            <a:pPr marL="0" indent="0">
              <a:buNone/>
            </a:pPr>
            <a:r>
              <a:rPr lang="en-US" b="1" dirty="0"/>
              <a:t>Chapter 1: </a:t>
            </a:r>
            <a:r>
              <a:rPr lang="en-US" dirty="0"/>
              <a:t>Measure metabolic effects of CO</a:t>
            </a:r>
            <a:r>
              <a:rPr lang="en-US" baseline="-25000" dirty="0"/>
              <a:t>2</a:t>
            </a:r>
            <a:r>
              <a:rPr lang="en-US" dirty="0"/>
              <a:t>, temperature, and oxygen treatments</a:t>
            </a:r>
          </a:p>
          <a:p>
            <a:pPr marL="0" indent="0">
              <a:spcBef>
                <a:spcPts val="3000"/>
              </a:spcBef>
              <a:buNone/>
            </a:pPr>
            <a:r>
              <a:rPr lang="en-US" b="1" dirty="0"/>
              <a:t>Chapter 2: </a:t>
            </a:r>
            <a:r>
              <a:rPr lang="en-US" sz="2800" dirty="0"/>
              <a:t>Does acidification alter metabolic response to progressive, acute hypoxia? </a:t>
            </a:r>
            <a:endParaRPr lang="en-US" dirty="0"/>
          </a:p>
          <a:p>
            <a:pPr marL="0" indent="0">
              <a:spcBef>
                <a:spcPts val="3000"/>
              </a:spcBef>
              <a:buNone/>
            </a:pPr>
            <a:r>
              <a:rPr lang="en-US" b="1" dirty="0"/>
              <a:t>Chapter 3: </a:t>
            </a:r>
            <a:r>
              <a:rPr lang="en-US" dirty="0"/>
              <a:t>Identify mechanism of pH regulation in early life stages across CO</a:t>
            </a:r>
            <a:r>
              <a:rPr lang="en-US" baseline="-25000" dirty="0"/>
              <a:t>2</a:t>
            </a:r>
            <a:r>
              <a:rPr lang="en-US" dirty="0"/>
              <a:t> and temperature levels</a:t>
            </a:r>
          </a:p>
          <a:p>
            <a:pPr marL="0" indent="0">
              <a:spcBef>
                <a:spcPts val="3000"/>
              </a:spcBef>
              <a:buNone/>
            </a:pPr>
            <a:r>
              <a:rPr lang="en-US" b="1" dirty="0"/>
              <a:t>Chapter 4: </a:t>
            </a:r>
            <a:r>
              <a:rPr lang="en-US" dirty="0"/>
              <a:t>Attribute early life hypoxia responses to energetic mechanisms using a Dynamic Energy Budget</a:t>
            </a:r>
            <a:endParaRPr lang="en-US" b="1" dirty="0"/>
          </a:p>
        </p:txBody>
      </p:sp>
    </p:spTree>
    <p:extLst>
      <p:ext uri="{BB962C8B-B14F-4D97-AF65-F5344CB8AC3E}">
        <p14:creationId xmlns:p14="http://schemas.microsoft.com/office/powerpoint/2010/main" val="3155499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1E24C-B0C3-FA89-8B23-5C33AFF356E6}"/>
              </a:ext>
            </a:extLst>
          </p:cNvPr>
          <p:cNvSpPr>
            <a:spLocks noGrp="1"/>
          </p:cNvSpPr>
          <p:nvPr>
            <p:ph type="title"/>
          </p:nvPr>
        </p:nvSpPr>
        <p:spPr>
          <a:xfrm>
            <a:off x="838200" y="109941"/>
            <a:ext cx="10515600" cy="1325563"/>
          </a:xfrm>
        </p:spPr>
        <p:txBody>
          <a:bodyPr/>
          <a:lstStyle/>
          <a:p>
            <a:r>
              <a:rPr lang="en-US" dirty="0"/>
              <a:t>Outline</a:t>
            </a:r>
          </a:p>
        </p:txBody>
      </p:sp>
      <p:sp>
        <p:nvSpPr>
          <p:cNvPr id="3" name="Content Placeholder 2">
            <a:extLst>
              <a:ext uri="{FF2B5EF4-FFF2-40B4-BE49-F238E27FC236}">
                <a16:creationId xmlns:a16="http://schemas.microsoft.com/office/drawing/2014/main" id="{83433FAC-B164-0D15-2243-0D6E174358D1}"/>
              </a:ext>
            </a:extLst>
          </p:cNvPr>
          <p:cNvSpPr>
            <a:spLocks noGrp="1"/>
          </p:cNvSpPr>
          <p:nvPr>
            <p:ph idx="1"/>
          </p:nvPr>
        </p:nvSpPr>
        <p:spPr>
          <a:xfrm>
            <a:off x="838200" y="1435504"/>
            <a:ext cx="10515600" cy="4922766"/>
          </a:xfrm>
        </p:spPr>
        <p:txBody>
          <a:bodyPr>
            <a:normAutofit/>
          </a:bodyPr>
          <a:lstStyle/>
          <a:p>
            <a:pPr marL="0" indent="0">
              <a:buNone/>
            </a:pPr>
            <a:r>
              <a:rPr lang="en-US" b="1" dirty="0"/>
              <a:t>Chapter 1: </a:t>
            </a:r>
            <a:r>
              <a:rPr lang="en-US" dirty="0"/>
              <a:t>Measure metabolic effects of CO</a:t>
            </a:r>
            <a:r>
              <a:rPr lang="en-US" baseline="-25000" dirty="0"/>
              <a:t>2</a:t>
            </a:r>
            <a:r>
              <a:rPr lang="en-US" dirty="0"/>
              <a:t>, temperature, and oxygen treatments</a:t>
            </a:r>
          </a:p>
          <a:p>
            <a:pPr marL="0" indent="0">
              <a:spcBef>
                <a:spcPts val="3000"/>
              </a:spcBef>
              <a:buNone/>
            </a:pPr>
            <a:r>
              <a:rPr lang="en-US" b="1" dirty="0"/>
              <a:t>Chapter 2: </a:t>
            </a:r>
            <a:r>
              <a:rPr lang="en-US" sz="2800" dirty="0"/>
              <a:t>Does acidification alter metabolic response to progressive, acute hypoxia? </a:t>
            </a:r>
            <a:endParaRPr lang="en-US" dirty="0"/>
          </a:p>
          <a:p>
            <a:pPr marL="0" indent="0">
              <a:spcBef>
                <a:spcPts val="3000"/>
              </a:spcBef>
              <a:buNone/>
            </a:pPr>
            <a:r>
              <a:rPr lang="en-US" b="1" dirty="0"/>
              <a:t>Chapter 3: </a:t>
            </a:r>
            <a:r>
              <a:rPr lang="en-US" dirty="0"/>
              <a:t>Identify mechanism of pH regulation in early life stages across CO</a:t>
            </a:r>
            <a:r>
              <a:rPr lang="en-US" baseline="-25000" dirty="0"/>
              <a:t>2</a:t>
            </a:r>
            <a:r>
              <a:rPr lang="en-US" dirty="0"/>
              <a:t> and temperature levels</a:t>
            </a:r>
          </a:p>
          <a:p>
            <a:pPr marL="0" indent="0">
              <a:spcBef>
                <a:spcPts val="3000"/>
              </a:spcBef>
              <a:buNone/>
            </a:pPr>
            <a:r>
              <a:rPr lang="en-US" b="1" dirty="0"/>
              <a:t>Chapter 4: </a:t>
            </a:r>
            <a:r>
              <a:rPr lang="en-US" dirty="0"/>
              <a:t>Attribute early life hypoxia responses to energetic mechanisms using a Dynamic Energy Budget</a:t>
            </a:r>
            <a:endParaRPr lang="en-US" b="1" dirty="0"/>
          </a:p>
        </p:txBody>
      </p:sp>
      <p:sp>
        <p:nvSpPr>
          <p:cNvPr id="4" name="Rectangle 3">
            <a:extLst>
              <a:ext uri="{FF2B5EF4-FFF2-40B4-BE49-F238E27FC236}">
                <a16:creationId xmlns:a16="http://schemas.microsoft.com/office/drawing/2014/main" id="{93BD2BA2-9EC6-2629-0E3E-616242F10091}"/>
              </a:ext>
            </a:extLst>
          </p:cNvPr>
          <p:cNvSpPr/>
          <p:nvPr/>
        </p:nvSpPr>
        <p:spPr>
          <a:xfrm>
            <a:off x="701750" y="1318437"/>
            <a:ext cx="10781414" cy="1095153"/>
          </a:xfrm>
          <a:prstGeom prst="rect">
            <a:avLst/>
          </a:prstGeom>
          <a:no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8B43A31-C0EC-3C51-A92E-3808A002B06E}"/>
              </a:ext>
            </a:extLst>
          </p:cNvPr>
          <p:cNvSpPr/>
          <p:nvPr/>
        </p:nvSpPr>
        <p:spPr>
          <a:xfrm>
            <a:off x="701750" y="2456122"/>
            <a:ext cx="10781414" cy="3795824"/>
          </a:xfrm>
          <a:prstGeom prst="rect">
            <a:avLst/>
          </a:prstGeom>
          <a:solidFill>
            <a:schemeClr val="bg1">
              <a:alpha val="4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54578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73CCBD-4D7D-D8DD-2C89-1C782E18795F}"/>
              </a:ext>
            </a:extLst>
          </p:cNvPr>
          <p:cNvSpPr>
            <a:spLocks noGrp="1"/>
          </p:cNvSpPr>
          <p:nvPr>
            <p:ph sz="half" idx="1"/>
          </p:nvPr>
        </p:nvSpPr>
        <p:spPr>
          <a:xfrm>
            <a:off x="551121" y="2087300"/>
            <a:ext cx="7009406" cy="4043363"/>
          </a:xfrm>
        </p:spPr>
        <p:txBody>
          <a:bodyPr/>
          <a:lstStyle/>
          <a:p>
            <a:pPr marL="0" indent="0">
              <a:buNone/>
            </a:pPr>
            <a:r>
              <a:rPr lang="en-US" b="1" dirty="0"/>
              <a:t>Experimental design</a:t>
            </a:r>
          </a:p>
          <a:p>
            <a:r>
              <a:rPr lang="en-US" dirty="0"/>
              <a:t>Two types of experiments conducted by Baumann Lab at UConn:</a:t>
            </a:r>
          </a:p>
          <a:p>
            <a:pPr lvl="1"/>
            <a:r>
              <a:rPr lang="en-US" dirty="0"/>
              <a:t>Temperature x CO</a:t>
            </a:r>
            <a:r>
              <a:rPr lang="en-US" baseline="-25000" dirty="0"/>
              <a:t>2</a:t>
            </a:r>
            <a:endParaRPr lang="en-US" dirty="0"/>
          </a:p>
          <a:p>
            <a:pPr lvl="1"/>
            <a:r>
              <a:rPr lang="en-US" dirty="0"/>
              <a:t>Oxygen x CO</a:t>
            </a:r>
            <a:r>
              <a:rPr lang="en-US" baseline="-25000" dirty="0"/>
              <a:t>2</a:t>
            </a:r>
            <a:endParaRPr lang="en-US" dirty="0"/>
          </a:p>
          <a:p>
            <a:r>
              <a:rPr lang="en-US" dirty="0"/>
              <a:t>Catch wild adults and spawn in lab</a:t>
            </a:r>
          </a:p>
          <a:p>
            <a:r>
              <a:rPr lang="en-US" dirty="0"/>
              <a:t>Start treatments right after fertilization</a:t>
            </a:r>
          </a:p>
        </p:txBody>
      </p:sp>
      <p:sp>
        <p:nvSpPr>
          <p:cNvPr id="5" name="Title 1">
            <a:extLst>
              <a:ext uri="{FF2B5EF4-FFF2-40B4-BE49-F238E27FC236}">
                <a16:creationId xmlns:a16="http://schemas.microsoft.com/office/drawing/2014/main" id="{4CE9822B-ADA4-127D-1A57-96D68F3C8CD5}"/>
              </a:ext>
            </a:extLst>
          </p:cNvPr>
          <p:cNvSpPr txBox="1">
            <a:spLocks/>
          </p:cNvSpPr>
          <p:nvPr/>
        </p:nvSpPr>
        <p:spPr>
          <a:xfrm>
            <a:off x="551121" y="109943"/>
            <a:ext cx="11089758" cy="132556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Chapter 1: </a:t>
            </a:r>
            <a:r>
              <a:rPr lang="en-US" dirty="0"/>
              <a:t>Metabolic rates of offspring exposed to CO</a:t>
            </a:r>
            <a:r>
              <a:rPr lang="en-US" baseline="-25000" dirty="0"/>
              <a:t>2</a:t>
            </a:r>
            <a:r>
              <a:rPr lang="en-US" dirty="0"/>
              <a:t>, temperature, and oxygen treatments</a:t>
            </a:r>
          </a:p>
        </p:txBody>
      </p:sp>
      <p:pic>
        <p:nvPicPr>
          <p:cNvPr id="10" name="Picture 9">
            <a:extLst>
              <a:ext uri="{FF2B5EF4-FFF2-40B4-BE49-F238E27FC236}">
                <a16:creationId xmlns:a16="http://schemas.microsoft.com/office/drawing/2014/main" id="{28CB8ADD-7D5E-1196-BA00-DB2FB88E217F}"/>
              </a:ext>
            </a:extLst>
          </p:cNvPr>
          <p:cNvPicPr>
            <a:picLocks noChangeAspect="1"/>
          </p:cNvPicPr>
          <p:nvPr/>
        </p:nvPicPr>
        <p:blipFill rotWithShape="1">
          <a:blip r:embed="rId2">
            <a:extLst>
              <a:ext uri="{28A0092B-C50C-407E-A947-70E740481C1C}">
                <a14:useLocalDpi xmlns:a14="http://schemas.microsoft.com/office/drawing/2010/main" val="0"/>
              </a:ext>
            </a:extLst>
          </a:blip>
          <a:srcRect l="28456" t="18450" r="27358"/>
          <a:stretch/>
        </p:blipFill>
        <p:spPr>
          <a:xfrm>
            <a:off x="7991038" y="1886577"/>
            <a:ext cx="3565659" cy="4113019"/>
          </a:xfrm>
          <a:prstGeom prst="rect">
            <a:avLst/>
          </a:prstGeom>
          <a:ln w="28575">
            <a:solidFill>
              <a:schemeClr val="accent1"/>
            </a:solidFill>
          </a:ln>
        </p:spPr>
      </p:pic>
      <p:sp>
        <p:nvSpPr>
          <p:cNvPr id="12" name="TextBox 11">
            <a:extLst>
              <a:ext uri="{FF2B5EF4-FFF2-40B4-BE49-F238E27FC236}">
                <a16:creationId xmlns:a16="http://schemas.microsoft.com/office/drawing/2014/main" id="{DFA623D4-FE1A-A770-04B0-6FE99B62BBD7}"/>
              </a:ext>
            </a:extLst>
          </p:cNvPr>
          <p:cNvSpPr txBox="1"/>
          <p:nvPr/>
        </p:nvSpPr>
        <p:spPr>
          <a:xfrm>
            <a:off x="9473747" y="6081335"/>
            <a:ext cx="2167132" cy="369332"/>
          </a:xfrm>
          <a:prstGeom prst="rect">
            <a:avLst/>
          </a:prstGeom>
          <a:noFill/>
        </p:spPr>
        <p:txBody>
          <a:bodyPr wrap="none" rtlCol="0">
            <a:spAutoFit/>
          </a:bodyPr>
          <a:lstStyle/>
          <a:p>
            <a:r>
              <a:rPr lang="en-US" i="1" dirty="0"/>
              <a:t>M. medina</a:t>
            </a:r>
            <a:r>
              <a:rPr lang="en-US" dirty="0"/>
              <a:t> embryo</a:t>
            </a:r>
          </a:p>
        </p:txBody>
      </p:sp>
    </p:spTree>
    <p:extLst>
      <p:ext uri="{BB962C8B-B14F-4D97-AF65-F5344CB8AC3E}">
        <p14:creationId xmlns:p14="http://schemas.microsoft.com/office/powerpoint/2010/main" val="15177628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3AF062FA-4B7B-4701-ABB9-82174B57AE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480" b="21029"/>
          <a:stretch/>
        </p:blipFill>
        <p:spPr bwMode="auto">
          <a:xfrm>
            <a:off x="6661297" y="1506613"/>
            <a:ext cx="5051784" cy="4498005"/>
          </a:xfrm>
          <a:prstGeom prst="rect">
            <a:avLst/>
          </a:prstGeom>
          <a:noFill/>
          <a:ln w="28575">
            <a:solidFill>
              <a:schemeClr val="accent1"/>
            </a:solidFill>
          </a:ln>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7DA41A55-7525-3E36-38B2-CD0BDDDC3E90}"/>
              </a:ext>
            </a:extLst>
          </p:cNvPr>
          <p:cNvSpPr txBox="1">
            <a:spLocks/>
          </p:cNvSpPr>
          <p:nvPr/>
        </p:nvSpPr>
        <p:spPr>
          <a:xfrm>
            <a:off x="551121" y="109943"/>
            <a:ext cx="11089758" cy="132556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Chapter 1: </a:t>
            </a:r>
            <a:r>
              <a:rPr lang="en-US" dirty="0"/>
              <a:t>Metabolic rates of offspring exposed to CO</a:t>
            </a:r>
            <a:r>
              <a:rPr lang="en-US" baseline="-25000" dirty="0"/>
              <a:t>2</a:t>
            </a:r>
            <a:r>
              <a:rPr lang="en-US" dirty="0"/>
              <a:t>, temperature, and oxygen treatments</a:t>
            </a:r>
          </a:p>
        </p:txBody>
      </p:sp>
      <p:sp>
        <p:nvSpPr>
          <p:cNvPr id="10" name="TextBox 9">
            <a:extLst>
              <a:ext uri="{FF2B5EF4-FFF2-40B4-BE49-F238E27FC236}">
                <a16:creationId xmlns:a16="http://schemas.microsoft.com/office/drawing/2014/main" id="{95B940EC-1425-6843-E3A3-73A853C90371}"/>
              </a:ext>
            </a:extLst>
          </p:cNvPr>
          <p:cNvSpPr txBox="1"/>
          <p:nvPr/>
        </p:nvSpPr>
        <p:spPr>
          <a:xfrm>
            <a:off x="9552490" y="6079047"/>
            <a:ext cx="2160591" cy="369332"/>
          </a:xfrm>
          <a:prstGeom prst="rect">
            <a:avLst/>
          </a:prstGeom>
          <a:noFill/>
        </p:spPr>
        <p:txBody>
          <a:bodyPr wrap="none" rtlCol="0">
            <a:spAutoFit/>
          </a:bodyPr>
          <a:lstStyle/>
          <a:p>
            <a:r>
              <a:rPr lang="en-US" dirty="0"/>
              <a:t>Respirometry wells</a:t>
            </a:r>
          </a:p>
        </p:txBody>
      </p:sp>
      <p:sp>
        <p:nvSpPr>
          <p:cNvPr id="15" name="Content Placeholder 14">
            <a:extLst>
              <a:ext uri="{FF2B5EF4-FFF2-40B4-BE49-F238E27FC236}">
                <a16:creationId xmlns:a16="http://schemas.microsoft.com/office/drawing/2014/main" id="{54BCE160-0C58-D29F-736C-328A8840C94D}"/>
              </a:ext>
            </a:extLst>
          </p:cNvPr>
          <p:cNvSpPr>
            <a:spLocks noGrp="1"/>
          </p:cNvSpPr>
          <p:nvPr>
            <p:ph sz="half" idx="2"/>
          </p:nvPr>
        </p:nvSpPr>
        <p:spPr>
          <a:xfrm>
            <a:off x="733646" y="2167555"/>
            <a:ext cx="5181600" cy="3457068"/>
          </a:xfrm>
        </p:spPr>
        <p:txBody>
          <a:bodyPr/>
          <a:lstStyle/>
          <a:p>
            <a:pPr marL="0" indent="0">
              <a:buNone/>
            </a:pPr>
            <a:r>
              <a:rPr lang="en-US" dirty="0"/>
              <a:t>Objective:</a:t>
            </a:r>
          </a:p>
          <a:p>
            <a:r>
              <a:rPr lang="en-US" dirty="0"/>
              <a:t>Understand metabolic </a:t>
            </a:r>
            <a:r>
              <a:rPr lang="en-US" b="1" dirty="0"/>
              <a:t>costs</a:t>
            </a:r>
            <a:r>
              <a:rPr lang="en-US" dirty="0"/>
              <a:t> of stressors for:</a:t>
            </a:r>
          </a:p>
          <a:p>
            <a:pPr lvl="1"/>
            <a:r>
              <a:rPr lang="en-US" dirty="0"/>
              <a:t>Embryos</a:t>
            </a:r>
          </a:p>
          <a:p>
            <a:pPr lvl="1"/>
            <a:r>
              <a:rPr lang="en-US" dirty="0"/>
              <a:t>Newly hatched larvae</a:t>
            </a:r>
          </a:p>
          <a:p>
            <a:r>
              <a:rPr lang="en-US" dirty="0"/>
              <a:t>Measure </a:t>
            </a:r>
            <a:r>
              <a:rPr lang="en-US" b="1" dirty="0"/>
              <a:t>mechanism</a:t>
            </a:r>
            <a:r>
              <a:rPr lang="en-US" dirty="0"/>
              <a:t> of impacts on growth and survival</a:t>
            </a:r>
          </a:p>
        </p:txBody>
      </p:sp>
    </p:spTree>
    <p:extLst>
      <p:ext uri="{BB962C8B-B14F-4D97-AF65-F5344CB8AC3E}">
        <p14:creationId xmlns:p14="http://schemas.microsoft.com/office/powerpoint/2010/main" val="1521663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DA41A55-7525-3E36-38B2-CD0BDDDC3E90}"/>
              </a:ext>
            </a:extLst>
          </p:cNvPr>
          <p:cNvSpPr txBox="1">
            <a:spLocks/>
          </p:cNvSpPr>
          <p:nvPr/>
        </p:nvSpPr>
        <p:spPr>
          <a:xfrm>
            <a:off x="551121" y="109943"/>
            <a:ext cx="11089758" cy="132556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Chapter 1: </a:t>
            </a:r>
            <a:r>
              <a:rPr lang="en-US" dirty="0"/>
              <a:t>Metabolic rates of offspring exposed to CO</a:t>
            </a:r>
            <a:r>
              <a:rPr lang="en-US" baseline="-25000" dirty="0"/>
              <a:t>2</a:t>
            </a:r>
            <a:r>
              <a:rPr lang="en-US" dirty="0"/>
              <a:t>, temperature, and oxygen treatments</a:t>
            </a:r>
          </a:p>
        </p:txBody>
      </p:sp>
      <p:sp>
        <p:nvSpPr>
          <p:cNvPr id="10" name="TextBox 9">
            <a:extLst>
              <a:ext uri="{FF2B5EF4-FFF2-40B4-BE49-F238E27FC236}">
                <a16:creationId xmlns:a16="http://schemas.microsoft.com/office/drawing/2014/main" id="{95B940EC-1425-6843-E3A3-73A853C90371}"/>
              </a:ext>
            </a:extLst>
          </p:cNvPr>
          <p:cNvSpPr txBox="1"/>
          <p:nvPr/>
        </p:nvSpPr>
        <p:spPr>
          <a:xfrm>
            <a:off x="134542" y="6104220"/>
            <a:ext cx="3294043" cy="369332"/>
          </a:xfrm>
          <a:prstGeom prst="rect">
            <a:avLst/>
          </a:prstGeom>
          <a:noFill/>
        </p:spPr>
        <p:txBody>
          <a:bodyPr wrap="none" rtlCol="0">
            <a:spAutoFit/>
          </a:bodyPr>
          <a:lstStyle/>
          <a:p>
            <a:r>
              <a:rPr lang="en-US" dirty="0"/>
              <a:t>Optical oxygen measurement</a:t>
            </a:r>
          </a:p>
        </p:txBody>
      </p:sp>
      <p:sp>
        <p:nvSpPr>
          <p:cNvPr id="15" name="Content Placeholder 14">
            <a:extLst>
              <a:ext uri="{FF2B5EF4-FFF2-40B4-BE49-F238E27FC236}">
                <a16:creationId xmlns:a16="http://schemas.microsoft.com/office/drawing/2014/main" id="{54BCE160-0C58-D29F-736C-328A8840C94D}"/>
              </a:ext>
            </a:extLst>
          </p:cNvPr>
          <p:cNvSpPr>
            <a:spLocks noGrp="1"/>
          </p:cNvSpPr>
          <p:nvPr>
            <p:ph sz="half" idx="2"/>
          </p:nvPr>
        </p:nvSpPr>
        <p:spPr>
          <a:xfrm>
            <a:off x="6459279" y="2022612"/>
            <a:ext cx="5181600" cy="4351338"/>
          </a:xfrm>
        </p:spPr>
        <p:txBody>
          <a:bodyPr/>
          <a:lstStyle/>
          <a:p>
            <a:pPr marL="0" indent="0">
              <a:buNone/>
            </a:pPr>
            <a:r>
              <a:rPr lang="en-US" dirty="0"/>
              <a:t>Hypotheses:</a:t>
            </a:r>
          </a:p>
          <a:p>
            <a:r>
              <a:rPr lang="en-US" dirty="0"/>
              <a:t>Metabolism </a:t>
            </a:r>
            <a:r>
              <a:rPr lang="en-US" b="1" dirty="0"/>
              <a:t>increases</a:t>
            </a:r>
            <a:r>
              <a:rPr lang="en-US" dirty="0"/>
              <a:t> with warmer temperatures</a:t>
            </a:r>
          </a:p>
          <a:p>
            <a:r>
              <a:rPr lang="en-US" dirty="0"/>
              <a:t>Metabolism </a:t>
            </a:r>
            <a:r>
              <a:rPr lang="en-US" b="1" dirty="0"/>
              <a:t>increases</a:t>
            </a:r>
            <a:r>
              <a:rPr lang="en-US" dirty="0"/>
              <a:t> with acidification</a:t>
            </a:r>
          </a:p>
          <a:p>
            <a:r>
              <a:rPr lang="en-US" dirty="0"/>
              <a:t>Metabolism </a:t>
            </a:r>
            <a:r>
              <a:rPr lang="en-US" b="1" dirty="0"/>
              <a:t>decreases</a:t>
            </a:r>
            <a:r>
              <a:rPr lang="en-US" dirty="0"/>
              <a:t> with low oxygen</a:t>
            </a:r>
          </a:p>
        </p:txBody>
      </p:sp>
      <p:pic>
        <p:nvPicPr>
          <p:cNvPr id="2" name="Picture 1" descr="A picture containing indoor, equipment, cluttered&#10;&#10;Description automatically generated">
            <a:extLst>
              <a:ext uri="{FF2B5EF4-FFF2-40B4-BE49-F238E27FC236}">
                <a16:creationId xmlns:a16="http://schemas.microsoft.com/office/drawing/2014/main" id="{DDCE07A3-29D5-A8AB-5CDF-A1C7F7BB4BD1}"/>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34542" y="1805178"/>
            <a:ext cx="5632274" cy="4224206"/>
          </a:xfrm>
          <a:prstGeom prst="rect">
            <a:avLst/>
          </a:prstGeom>
          <a:ln w="28575">
            <a:solidFill>
              <a:schemeClr val="accent1"/>
            </a:solidFill>
          </a:ln>
        </p:spPr>
      </p:pic>
    </p:spTree>
    <p:extLst>
      <p:ext uri="{BB962C8B-B14F-4D97-AF65-F5344CB8AC3E}">
        <p14:creationId xmlns:p14="http://schemas.microsoft.com/office/powerpoint/2010/main" val="1189446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DA41A55-7525-3E36-38B2-CD0BDDDC3E90}"/>
              </a:ext>
            </a:extLst>
          </p:cNvPr>
          <p:cNvSpPr txBox="1">
            <a:spLocks/>
          </p:cNvSpPr>
          <p:nvPr/>
        </p:nvSpPr>
        <p:spPr>
          <a:xfrm>
            <a:off x="125818" y="-198401"/>
            <a:ext cx="1108975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Chapter 1 Results: Temperature × CO</a:t>
            </a:r>
            <a:r>
              <a:rPr lang="en-US" baseline="-25000" dirty="0"/>
              <a:t>2</a:t>
            </a:r>
            <a:endParaRPr lang="en-US" dirty="0"/>
          </a:p>
        </p:txBody>
      </p:sp>
      <p:sp>
        <p:nvSpPr>
          <p:cNvPr id="10" name="TextBox 9">
            <a:extLst>
              <a:ext uri="{FF2B5EF4-FFF2-40B4-BE49-F238E27FC236}">
                <a16:creationId xmlns:a16="http://schemas.microsoft.com/office/drawing/2014/main" id="{95B940EC-1425-6843-E3A3-73A853C90371}"/>
              </a:ext>
            </a:extLst>
          </p:cNvPr>
          <p:cNvSpPr txBox="1"/>
          <p:nvPr/>
        </p:nvSpPr>
        <p:spPr>
          <a:xfrm>
            <a:off x="3344221" y="5919554"/>
            <a:ext cx="5503558" cy="461665"/>
          </a:xfrm>
          <a:prstGeom prst="rect">
            <a:avLst/>
          </a:prstGeom>
          <a:noFill/>
        </p:spPr>
        <p:txBody>
          <a:bodyPr wrap="none" rtlCol="0">
            <a:spAutoFit/>
          </a:bodyPr>
          <a:lstStyle/>
          <a:p>
            <a:r>
              <a:rPr lang="en-US" sz="2400" dirty="0"/>
              <a:t>Only </a:t>
            </a:r>
            <a:r>
              <a:rPr lang="en-US" sz="2400" b="1" dirty="0"/>
              <a:t>temperature</a:t>
            </a:r>
            <a:r>
              <a:rPr lang="en-US" sz="2400" dirty="0"/>
              <a:t> affects metabolism</a:t>
            </a:r>
          </a:p>
        </p:txBody>
      </p:sp>
      <p:pic>
        <p:nvPicPr>
          <p:cNvPr id="4" name="Picture 3">
            <a:extLst>
              <a:ext uri="{FF2B5EF4-FFF2-40B4-BE49-F238E27FC236}">
                <a16:creationId xmlns:a16="http://schemas.microsoft.com/office/drawing/2014/main" id="{D9B29DE9-7E9D-E77A-1918-98B3DC13FF6B}"/>
              </a:ext>
            </a:extLst>
          </p:cNvPr>
          <p:cNvPicPr>
            <a:picLocks noChangeAspect="1"/>
          </p:cNvPicPr>
          <p:nvPr/>
        </p:nvPicPr>
        <p:blipFill rotWithShape="1">
          <a:blip r:embed="rId3">
            <a:extLst>
              <a:ext uri="{28A0092B-C50C-407E-A947-70E740481C1C}">
                <a14:useLocalDpi xmlns:a14="http://schemas.microsoft.com/office/drawing/2010/main" val="0"/>
              </a:ext>
            </a:extLst>
          </a:blip>
          <a:srcRect l="27338" t="16125" r="22221" b="15038"/>
          <a:stretch/>
        </p:blipFill>
        <p:spPr>
          <a:xfrm rot="5400000">
            <a:off x="3765833" y="-1022723"/>
            <a:ext cx="4660334" cy="8996465"/>
          </a:xfrm>
          <a:prstGeom prst="rect">
            <a:avLst/>
          </a:prstGeom>
          <a:ln w="28575">
            <a:solidFill>
              <a:schemeClr val="accent1"/>
            </a:solidFill>
          </a:ln>
        </p:spPr>
      </p:pic>
      <p:sp>
        <p:nvSpPr>
          <p:cNvPr id="8" name="TextBox 7">
            <a:extLst>
              <a:ext uri="{FF2B5EF4-FFF2-40B4-BE49-F238E27FC236}">
                <a16:creationId xmlns:a16="http://schemas.microsoft.com/office/drawing/2014/main" id="{7D34FE0F-8032-2DFD-9FA0-CC06DDAD67ED}"/>
              </a:ext>
            </a:extLst>
          </p:cNvPr>
          <p:cNvSpPr txBox="1"/>
          <p:nvPr/>
        </p:nvSpPr>
        <p:spPr>
          <a:xfrm>
            <a:off x="3259384" y="1254637"/>
            <a:ext cx="1167307" cy="369332"/>
          </a:xfrm>
          <a:prstGeom prst="rect">
            <a:avLst/>
          </a:prstGeom>
          <a:noFill/>
        </p:spPr>
        <p:txBody>
          <a:bodyPr wrap="none" rtlCol="0">
            <a:spAutoFit/>
          </a:bodyPr>
          <a:lstStyle/>
          <a:p>
            <a:r>
              <a:rPr lang="en-US" b="1" dirty="0">
                <a:solidFill>
                  <a:schemeClr val="tx2">
                    <a:lumMod val="10000"/>
                  </a:schemeClr>
                </a:solidFill>
                <a:latin typeface="Arial" panose="020B0604020202020204" pitchFamily="34" charset="0"/>
                <a:cs typeface="Arial" panose="020B0604020202020204" pitchFamily="34" charset="0"/>
              </a:rPr>
              <a:t>Embryos</a:t>
            </a:r>
          </a:p>
        </p:txBody>
      </p:sp>
      <p:sp>
        <p:nvSpPr>
          <p:cNvPr id="9" name="TextBox 8">
            <a:extLst>
              <a:ext uri="{FF2B5EF4-FFF2-40B4-BE49-F238E27FC236}">
                <a16:creationId xmlns:a16="http://schemas.microsoft.com/office/drawing/2014/main" id="{42357CC8-DF7A-31E6-09FB-078DB2DEFFE1}"/>
              </a:ext>
            </a:extLst>
          </p:cNvPr>
          <p:cNvSpPr txBox="1"/>
          <p:nvPr/>
        </p:nvSpPr>
        <p:spPr>
          <a:xfrm>
            <a:off x="7081672" y="1254637"/>
            <a:ext cx="928459" cy="369332"/>
          </a:xfrm>
          <a:prstGeom prst="rect">
            <a:avLst/>
          </a:prstGeom>
          <a:noFill/>
        </p:spPr>
        <p:txBody>
          <a:bodyPr wrap="none" rtlCol="0">
            <a:spAutoFit/>
          </a:bodyPr>
          <a:lstStyle/>
          <a:p>
            <a:r>
              <a:rPr lang="en-US" b="1" dirty="0">
                <a:solidFill>
                  <a:schemeClr val="tx2">
                    <a:lumMod val="10000"/>
                  </a:schemeClr>
                </a:solidFill>
                <a:latin typeface="Arial" panose="020B0604020202020204" pitchFamily="34" charset="0"/>
                <a:cs typeface="Arial" panose="020B0604020202020204" pitchFamily="34" charset="0"/>
              </a:rPr>
              <a:t>Larvae</a:t>
            </a:r>
          </a:p>
        </p:txBody>
      </p:sp>
      <p:sp>
        <p:nvSpPr>
          <p:cNvPr id="11" name="Rectangle 10">
            <a:extLst>
              <a:ext uri="{FF2B5EF4-FFF2-40B4-BE49-F238E27FC236}">
                <a16:creationId xmlns:a16="http://schemas.microsoft.com/office/drawing/2014/main" id="{8E29B6E8-A6B4-283F-FF75-922C8AA72305}"/>
              </a:ext>
            </a:extLst>
          </p:cNvPr>
          <p:cNvSpPr/>
          <p:nvPr/>
        </p:nvSpPr>
        <p:spPr>
          <a:xfrm>
            <a:off x="2775098" y="1424759"/>
            <a:ext cx="287079" cy="2736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2" name="Rectangle 11">
            <a:extLst>
              <a:ext uri="{FF2B5EF4-FFF2-40B4-BE49-F238E27FC236}">
                <a16:creationId xmlns:a16="http://schemas.microsoft.com/office/drawing/2014/main" id="{F63C6D8A-5134-2D7A-51EF-134A0E19DC34}"/>
              </a:ext>
            </a:extLst>
          </p:cNvPr>
          <p:cNvSpPr/>
          <p:nvPr/>
        </p:nvSpPr>
        <p:spPr>
          <a:xfrm>
            <a:off x="6478787" y="1417670"/>
            <a:ext cx="287079" cy="2736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3" name="Title 1">
            <a:extLst>
              <a:ext uri="{FF2B5EF4-FFF2-40B4-BE49-F238E27FC236}">
                <a16:creationId xmlns:a16="http://schemas.microsoft.com/office/drawing/2014/main" id="{6EE8A99E-CED2-D5CB-7E95-CBBF2A977FAC}"/>
              </a:ext>
            </a:extLst>
          </p:cNvPr>
          <p:cNvSpPr txBox="1">
            <a:spLocks/>
          </p:cNvSpPr>
          <p:nvPr/>
        </p:nvSpPr>
        <p:spPr>
          <a:xfrm>
            <a:off x="8567159" y="6233643"/>
            <a:ext cx="4424855" cy="827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t>Schwemmer et al. (2020), </a:t>
            </a:r>
            <a:r>
              <a:rPr lang="en-US" sz="1600" i="1" dirty="0"/>
              <a:t>J. Exp. Biol.</a:t>
            </a:r>
            <a:endParaRPr lang="en-US" sz="1600" dirty="0"/>
          </a:p>
        </p:txBody>
      </p:sp>
      <p:sp>
        <p:nvSpPr>
          <p:cNvPr id="3" name="Rectangle 2">
            <a:extLst>
              <a:ext uri="{FF2B5EF4-FFF2-40B4-BE49-F238E27FC236}">
                <a16:creationId xmlns:a16="http://schemas.microsoft.com/office/drawing/2014/main" id="{63A90097-D04E-34AA-5A96-FB260FC3F323}"/>
              </a:ext>
            </a:extLst>
          </p:cNvPr>
          <p:cNvSpPr/>
          <p:nvPr/>
        </p:nvSpPr>
        <p:spPr>
          <a:xfrm>
            <a:off x="2918637" y="5144364"/>
            <a:ext cx="5648522" cy="2888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D3D75A5-89FF-249F-F831-7B30C4B9DF60}"/>
              </a:ext>
            </a:extLst>
          </p:cNvPr>
          <p:cNvPicPr>
            <a:picLocks noChangeAspect="1"/>
          </p:cNvPicPr>
          <p:nvPr/>
        </p:nvPicPr>
        <p:blipFill rotWithShape="1">
          <a:blip r:embed="rId3">
            <a:extLst>
              <a:ext uri="{28A0092B-C50C-407E-A947-70E740481C1C}">
                <a14:useLocalDpi xmlns:a14="http://schemas.microsoft.com/office/drawing/2010/main" val="0"/>
              </a:ext>
            </a:extLst>
          </a:blip>
          <a:srcRect l="70556" t="60262" r="25446" b="25279"/>
          <a:stretch/>
        </p:blipFill>
        <p:spPr>
          <a:xfrm rot="5400000">
            <a:off x="5566309" y="4347608"/>
            <a:ext cx="428766" cy="2193865"/>
          </a:xfrm>
          <a:prstGeom prst="rect">
            <a:avLst/>
          </a:prstGeom>
          <a:ln w="28575">
            <a:noFill/>
          </a:ln>
        </p:spPr>
      </p:pic>
    </p:spTree>
    <p:extLst>
      <p:ext uri="{BB962C8B-B14F-4D97-AF65-F5344CB8AC3E}">
        <p14:creationId xmlns:p14="http://schemas.microsoft.com/office/powerpoint/2010/main" val="1406876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EABB9-4714-BEA1-20FC-4AAFC4022426}"/>
              </a:ext>
            </a:extLst>
          </p:cNvPr>
          <p:cNvSpPr>
            <a:spLocks noGrp="1"/>
          </p:cNvSpPr>
          <p:nvPr>
            <p:ph type="title"/>
          </p:nvPr>
        </p:nvSpPr>
        <p:spPr>
          <a:xfrm>
            <a:off x="838200" y="365125"/>
            <a:ext cx="5013960" cy="1325563"/>
          </a:xfrm>
        </p:spPr>
        <p:txBody>
          <a:bodyPr/>
          <a:lstStyle/>
          <a:p>
            <a:pPr algn="ctr"/>
            <a:r>
              <a:rPr lang="en-US" dirty="0"/>
              <a:t>Atlantic silversides </a:t>
            </a:r>
            <a:br>
              <a:rPr lang="en-US" dirty="0"/>
            </a:br>
            <a:r>
              <a:rPr lang="en-US" sz="3600" i="1" dirty="0"/>
              <a:t>Menidia </a:t>
            </a:r>
            <a:r>
              <a:rPr lang="en-US" sz="3600" i="1" dirty="0" err="1"/>
              <a:t>menidia</a:t>
            </a:r>
            <a:endParaRPr lang="en-US" dirty="0"/>
          </a:p>
        </p:txBody>
      </p:sp>
      <p:pic>
        <p:nvPicPr>
          <p:cNvPr id="16" name="Picture 15">
            <a:extLst>
              <a:ext uri="{FF2B5EF4-FFF2-40B4-BE49-F238E27FC236}">
                <a16:creationId xmlns:a16="http://schemas.microsoft.com/office/drawing/2014/main" id="{F05270E2-0299-9A7A-67D7-20732B547200}"/>
              </a:ext>
            </a:extLst>
          </p:cNvPr>
          <p:cNvPicPr>
            <a:picLocks noChangeAspect="1"/>
          </p:cNvPicPr>
          <p:nvPr/>
        </p:nvPicPr>
        <p:blipFill>
          <a:blip r:embed="rId3"/>
          <a:stretch>
            <a:fillRect/>
          </a:stretch>
        </p:blipFill>
        <p:spPr>
          <a:xfrm>
            <a:off x="5455921" y="4518967"/>
            <a:ext cx="1087599" cy="312751"/>
          </a:xfrm>
          <a:prstGeom prst="rect">
            <a:avLst/>
          </a:prstGeom>
        </p:spPr>
      </p:pic>
      <p:pic>
        <p:nvPicPr>
          <p:cNvPr id="35" name="Picture 34">
            <a:extLst>
              <a:ext uri="{FF2B5EF4-FFF2-40B4-BE49-F238E27FC236}">
                <a16:creationId xmlns:a16="http://schemas.microsoft.com/office/drawing/2014/main" id="{654E0DEB-3227-8E38-0797-0077457E14C8}"/>
              </a:ext>
            </a:extLst>
          </p:cNvPr>
          <p:cNvPicPr>
            <a:picLocks noChangeAspect="1"/>
          </p:cNvPicPr>
          <p:nvPr/>
        </p:nvPicPr>
        <p:blipFill>
          <a:blip r:embed="rId3"/>
          <a:stretch>
            <a:fillRect/>
          </a:stretch>
        </p:blipFill>
        <p:spPr>
          <a:xfrm>
            <a:off x="4882680" y="3353241"/>
            <a:ext cx="1087599" cy="312751"/>
          </a:xfrm>
          <a:prstGeom prst="rect">
            <a:avLst/>
          </a:prstGeom>
        </p:spPr>
      </p:pic>
      <p:pic>
        <p:nvPicPr>
          <p:cNvPr id="36" name="Picture 35">
            <a:extLst>
              <a:ext uri="{FF2B5EF4-FFF2-40B4-BE49-F238E27FC236}">
                <a16:creationId xmlns:a16="http://schemas.microsoft.com/office/drawing/2014/main" id="{2C5EB53C-02F8-1E33-224A-C4F0B9144B55}"/>
              </a:ext>
            </a:extLst>
          </p:cNvPr>
          <p:cNvPicPr>
            <a:picLocks noChangeAspect="1"/>
          </p:cNvPicPr>
          <p:nvPr/>
        </p:nvPicPr>
        <p:blipFill>
          <a:blip r:embed="rId3"/>
          <a:stretch>
            <a:fillRect/>
          </a:stretch>
        </p:blipFill>
        <p:spPr>
          <a:xfrm>
            <a:off x="5455921" y="3898860"/>
            <a:ext cx="1087599" cy="312751"/>
          </a:xfrm>
          <a:prstGeom prst="rect">
            <a:avLst/>
          </a:prstGeom>
        </p:spPr>
      </p:pic>
      <p:pic>
        <p:nvPicPr>
          <p:cNvPr id="38" name="Picture 37">
            <a:extLst>
              <a:ext uri="{FF2B5EF4-FFF2-40B4-BE49-F238E27FC236}">
                <a16:creationId xmlns:a16="http://schemas.microsoft.com/office/drawing/2014/main" id="{4270CD9F-560F-F546-8330-1B95A872E43A}"/>
              </a:ext>
            </a:extLst>
          </p:cNvPr>
          <p:cNvPicPr>
            <a:picLocks noChangeAspect="1"/>
          </p:cNvPicPr>
          <p:nvPr/>
        </p:nvPicPr>
        <p:blipFill>
          <a:blip r:embed="rId3"/>
          <a:stretch>
            <a:fillRect/>
          </a:stretch>
        </p:blipFill>
        <p:spPr>
          <a:xfrm>
            <a:off x="5522360" y="3489341"/>
            <a:ext cx="1087599" cy="312751"/>
          </a:xfrm>
          <a:prstGeom prst="rect">
            <a:avLst/>
          </a:prstGeom>
        </p:spPr>
      </p:pic>
      <p:pic>
        <p:nvPicPr>
          <p:cNvPr id="39" name="Picture 38">
            <a:extLst>
              <a:ext uri="{FF2B5EF4-FFF2-40B4-BE49-F238E27FC236}">
                <a16:creationId xmlns:a16="http://schemas.microsoft.com/office/drawing/2014/main" id="{0ED74D97-BBFD-B04B-613A-EB975F8941EC}"/>
              </a:ext>
            </a:extLst>
          </p:cNvPr>
          <p:cNvPicPr>
            <a:picLocks noChangeAspect="1"/>
          </p:cNvPicPr>
          <p:nvPr/>
        </p:nvPicPr>
        <p:blipFill>
          <a:blip r:embed="rId3"/>
          <a:stretch>
            <a:fillRect/>
          </a:stretch>
        </p:blipFill>
        <p:spPr>
          <a:xfrm>
            <a:off x="4268000" y="3029110"/>
            <a:ext cx="1087599" cy="312751"/>
          </a:xfrm>
          <a:prstGeom prst="rect">
            <a:avLst/>
          </a:prstGeom>
        </p:spPr>
      </p:pic>
      <p:pic>
        <p:nvPicPr>
          <p:cNvPr id="40" name="Picture 39">
            <a:extLst>
              <a:ext uri="{FF2B5EF4-FFF2-40B4-BE49-F238E27FC236}">
                <a16:creationId xmlns:a16="http://schemas.microsoft.com/office/drawing/2014/main" id="{5F2673D7-C345-89E1-B121-525DC53B3A7B}"/>
              </a:ext>
            </a:extLst>
          </p:cNvPr>
          <p:cNvPicPr>
            <a:picLocks noChangeAspect="1"/>
          </p:cNvPicPr>
          <p:nvPr/>
        </p:nvPicPr>
        <p:blipFill>
          <a:blip r:embed="rId3"/>
          <a:stretch>
            <a:fillRect/>
          </a:stretch>
        </p:blipFill>
        <p:spPr>
          <a:xfrm>
            <a:off x="6307078" y="2692399"/>
            <a:ext cx="1087599" cy="312751"/>
          </a:xfrm>
          <a:prstGeom prst="rect">
            <a:avLst/>
          </a:prstGeom>
        </p:spPr>
      </p:pic>
      <p:pic>
        <p:nvPicPr>
          <p:cNvPr id="41" name="Picture 40">
            <a:extLst>
              <a:ext uri="{FF2B5EF4-FFF2-40B4-BE49-F238E27FC236}">
                <a16:creationId xmlns:a16="http://schemas.microsoft.com/office/drawing/2014/main" id="{37568EAD-0004-0A23-A01F-638D27DE0243}"/>
              </a:ext>
            </a:extLst>
          </p:cNvPr>
          <p:cNvPicPr>
            <a:picLocks noChangeAspect="1"/>
          </p:cNvPicPr>
          <p:nvPr/>
        </p:nvPicPr>
        <p:blipFill>
          <a:blip r:embed="rId3"/>
          <a:stretch>
            <a:fillRect/>
          </a:stretch>
        </p:blipFill>
        <p:spPr>
          <a:xfrm>
            <a:off x="6771642" y="4145446"/>
            <a:ext cx="1087599" cy="312751"/>
          </a:xfrm>
          <a:prstGeom prst="rect">
            <a:avLst/>
          </a:prstGeom>
        </p:spPr>
      </p:pic>
      <p:pic>
        <p:nvPicPr>
          <p:cNvPr id="42" name="Picture 41">
            <a:extLst>
              <a:ext uri="{FF2B5EF4-FFF2-40B4-BE49-F238E27FC236}">
                <a16:creationId xmlns:a16="http://schemas.microsoft.com/office/drawing/2014/main" id="{DDE929D9-28BF-619A-1ACB-44856CEA9F61}"/>
              </a:ext>
            </a:extLst>
          </p:cNvPr>
          <p:cNvPicPr>
            <a:picLocks noChangeAspect="1"/>
          </p:cNvPicPr>
          <p:nvPr/>
        </p:nvPicPr>
        <p:blipFill>
          <a:blip r:embed="rId3"/>
          <a:stretch>
            <a:fillRect/>
          </a:stretch>
        </p:blipFill>
        <p:spPr>
          <a:xfrm>
            <a:off x="6082360" y="3152125"/>
            <a:ext cx="1087599" cy="312751"/>
          </a:xfrm>
          <a:prstGeom prst="rect">
            <a:avLst/>
          </a:prstGeom>
        </p:spPr>
      </p:pic>
      <p:pic>
        <p:nvPicPr>
          <p:cNvPr id="44" name="Picture 43">
            <a:extLst>
              <a:ext uri="{FF2B5EF4-FFF2-40B4-BE49-F238E27FC236}">
                <a16:creationId xmlns:a16="http://schemas.microsoft.com/office/drawing/2014/main" id="{863FDE66-34A3-5802-959D-CE504E99CA1C}"/>
              </a:ext>
            </a:extLst>
          </p:cNvPr>
          <p:cNvPicPr>
            <a:picLocks noChangeAspect="1"/>
          </p:cNvPicPr>
          <p:nvPr/>
        </p:nvPicPr>
        <p:blipFill>
          <a:blip r:embed="rId3"/>
          <a:stretch>
            <a:fillRect/>
          </a:stretch>
        </p:blipFill>
        <p:spPr>
          <a:xfrm>
            <a:off x="3208022" y="4085296"/>
            <a:ext cx="1087599" cy="312751"/>
          </a:xfrm>
          <a:prstGeom prst="rect">
            <a:avLst/>
          </a:prstGeom>
        </p:spPr>
      </p:pic>
      <p:pic>
        <p:nvPicPr>
          <p:cNvPr id="45" name="Picture 44">
            <a:extLst>
              <a:ext uri="{FF2B5EF4-FFF2-40B4-BE49-F238E27FC236}">
                <a16:creationId xmlns:a16="http://schemas.microsoft.com/office/drawing/2014/main" id="{FA230A15-7359-232C-220B-8E78126AB5A1}"/>
              </a:ext>
            </a:extLst>
          </p:cNvPr>
          <p:cNvPicPr>
            <a:picLocks noChangeAspect="1"/>
          </p:cNvPicPr>
          <p:nvPr/>
        </p:nvPicPr>
        <p:blipFill>
          <a:blip r:embed="rId3"/>
          <a:stretch>
            <a:fillRect/>
          </a:stretch>
        </p:blipFill>
        <p:spPr>
          <a:xfrm>
            <a:off x="3728720" y="3767840"/>
            <a:ext cx="1087599" cy="312751"/>
          </a:xfrm>
          <a:prstGeom prst="rect">
            <a:avLst/>
          </a:prstGeom>
        </p:spPr>
      </p:pic>
      <p:pic>
        <p:nvPicPr>
          <p:cNvPr id="37" name="Picture 36">
            <a:extLst>
              <a:ext uri="{FF2B5EF4-FFF2-40B4-BE49-F238E27FC236}">
                <a16:creationId xmlns:a16="http://schemas.microsoft.com/office/drawing/2014/main" id="{B119AAC2-872A-06B9-995D-1DF0768DAFA9}"/>
              </a:ext>
            </a:extLst>
          </p:cNvPr>
          <p:cNvPicPr>
            <a:picLocks noChangeAspect="1"/>
          </p:cNvPicPr>
          <p:nvPr/>
        </p:nvPicPr>
        <p:blipFill>
          <a:blip r:embed="rId3"/>
          <a:stretch>
            <a:fillRect/>
          </a:stretch>
        </p:blipFill>
        <p:spPr>
          <a:xfrm>
            <a:off x="4268000" y="4172279"/>
            <a:ext cx="1087599" cy="312751"/>
          </a:xfrm>
          <a:prstGeom prst="rect">
            <a:avLst/>
          </a:prstGeom>
        </p:spPr>
      </p:pic>
      <p:pic>
        <p:nvPicPr>
          <p:cNvPr id="46" name="Picture 45">
            <a:extLst>
              <a:ext uri="{FF2B5EF4-FFF2-40B4-BE49-F238E27FC236}">
                <a16:creationId xmlns:a16="http://schemas.microsoft.com/office/drawing/2014/main" id="{1EF34B15-ADF2-B2F8-615D-B6ED44D48BE1}"/>
              </a:ext>
            </a:extLst>
          </p:cNvPr>
          <p:cNvPicPr>
            <a:picLocks noChangeAspect="1"/>
          </p:cNvPicPr>
          <p:nvPr/>
        </p:nvPicPr>
        <p:blipFill>
          <a:blip r:embed="rId3"/>
          <a:stretch>
            <a:fillRect/>
          </a:stretch>
        </p:blipFill>
        <p:spPr>
          <a:xfrm>
            <a:off x="6369522" y="4624638"/>
            <a:ext cx="1087599" cy="312751"/>
          </a:xfrm>
          <a:prstGeom prst="rect">
            <a:avLst/>
          </a:prstGeom>
        </p:spPr>
      </p:pic>
      <p:pic>
        <p:nvPicPr>
          <p:cNvPr id="47" name="Picture 46">
            <a:extLst>
              <a:ext uri="{FF2B5EF4-FFF2-40B4-BE49-F238E27FC236}">
                <a16:creationId xmlns:a16="http://schemas.microsoft.com/office/drawing/2014/main" id="{D14B0851-A063-5AD5-1AE1-EC0E71D72B57}"/>
              </a:ext>
            </a:extLst>
          </p:cNvPr>
          <p:cNvPicPr>
            <a:picLocks noChangeAspect="1"/>
          </p:cNvPicPr>
          <p:nvPr/>
        </p:nvPicPr>
        <p:blipFill>
          <a:blip r:embed="rId3"/>
          <a:stretch>
            <a:fillRect/>
          </a:stretch>
        </p:blipFill>
        <p:spPr>
          <a:xfrm>
            <a:off x="5772880" y="3088570"/>
            <a:ext cx="1087599" cy="312751"/>
          </a:xfrm>
          <a:prstGeom prst="rect">
            <a:avLst/>
          </a:prstGeom>
        </p:spPr>
      </p:pic>
      <p:pic>
        <p:nvPicPr>
          <p:cNvPr id="48" name="Picture 47">
            <a:extLst>
              <a:ext uri="{FF2B5EF4-FFF2-40B4-BE49-F238E27FC236}">
                <a16:creationId xmlns:a16="http://schemas.microsoft.com/office/drawing/2014/main" id="{990BB046-2A68-47BC-0427-C94EB218CCF1}"/>
              </a:ext>
            </a:extLst>
          </p:cNvPr>
          <p:cNvPicPr>
            <a:picLocks noChangeAspect="1"/>
          </p:cNvPicPr>
          <p:nvPr/>
        </p:nvPicPr>
        <p:blipFill>
          <a:blip r:embed="rId3"/>
          <a:stretch>
            <a:fillRect/>
          </a:stretch>
        </p:blipFill>
        <p:spPr>
          <a:xfrm>
            <a:off x="4420801" y="2578413"/>
            <a:ext cx="1087599" cy="312751"/>
          </a:xfrm>
          <a:prstGeom prst="rect">
            <a:avLst/>
          </a:prstGeom>
        </p:spPr>
      </p:pic>
      <p:pic>
        <p:nvPicPr>
          <p:cNvPr id="49" name="Picture 48">
            <a:extLst>
              <a:ext uri="{FF2B5EF4-FFF2-40B4-BE49-F238E27FC236}">
                <a16:creationId xmlns:a16="http://schemas.microsoft.com/office/drawing/2014/main" id="{D383F51F-0015-91D5-13A6-5FBDD00BC0DF}"/>
              </a:ext>
            </a:extLst>
          </p:cNvPr>
          <p:cNvPicPr>
            <a:picLocks noChangeAspect="1"/>
          </p:cNvPicPr>
          <p:nvPr/>
        </p:nvPicPr>
        <p:blipFill>
          <a:blip r:embed="rId3"/>
          <a:stretch>
            <a:fillRect/>
          </a:stretch>
        </p:blipFill>
        <p:spPr>
          <a:xfrm>
            <a:off x="3399721" y="3371333"/>
            <a:ext cx="1087599" cy="312751"/>
          </a:xfrm>
          <a:prstGeom prst="rect">
            <a:avLst/>
          </a:prstGeom>
        </p:spPr>
      </p:pic>
      <p:pic>
        <p:nvPicPr>
          <p:cNvPr id="50" name="Picture 49">
            <a:extLst>
              <a:ext uri="{FF2B5EF4-FFF2-40B4-BE49-F238E27FC236}">
                <a16:creationId xmlns:a16="http://schemas.microsoft.com/office/drawing/2014/main" id="{555B45ED-38A4-1E1D-D925-2728D86AE245}"/>
              </a:ext>
            </a:extLst>
          </p:cNvPr>
          <p:cNvPicPr>
            <a:picLocks noChangeAspect="1"/>
          </p:cNvPicPr>
          <p:nvPr/>
        </p:nvPicPr>
        <p:blipFill>
          <a:blip r:embed="rId3"/>
          <a:stretch>
            <a:fillRect/>
          </a:stretch>
        </p:blipFill>
        <p:spPr>
          <a:xfrm>
            <a:off x="5284034" y="2781235"/>
            <a:ext cx="1087599" cy="312751"/>
          </a:xfrm>
          <a:prstGeom prst="rect">
            <a:avLst/>
          </a:prstGeom>
        </p:spPr>
      </p:pic>
      <p:pic>
        <p:nvPicPr>
          <p:cNvPr id="51" name="Picture 50">
            <a:extLst>
              <a:ext uri="{FF2B5EF4-FFF2-40B4-BE49-F238E27FC236}">
                <a16:creationId xmlns:a16="http://schemas.microsoft.com/office/drawing/2014/main" id="{D4591CA8-1542-AFE5-B961-7EABC5B1983B}"/>
              </a:ext>
            </a:extLst>
          </p:cNvPr>
          <p:cNvPicPr>
            <a:picLocks noChangeAspect="1"/>
          </p:cNvPicPr>
          <p:nvPr/>
        </p:nvPicPr>
        <p:blipFill>
          <a:blip r:embed="rId3"/>
          <a:stretch>
            <a:fillRect/>
          </a:stretch>
        </p:blipFill>
        <p:spPr>
          <a:xfrm>
            <a:off x="5298042" y="5035110"/>
            <a:ext cx="1087599" cy="312751"/>
          </a:xfrm>
          <a:prstGeom prst="rect">
            <a:avLst/>
          </a:prstGeom>
        </p:spPr>
      </p:pic>
      <p:pic>
        <p:nvPicPr>
          <p:cNvPr id="52" name="Picture 51">
            <a:extLst>
              <a:ext uri="{FF2B5EF4-FFF2-40B4-BE49-F238E27FC236}">
                <a16:creationId xmlns:a16="http://schemas.microsoft.com/office/drawing/2014/main" id="{01F50B49-ABFC-749F-080B-7769A134CAC0}"/>
              </a:ext>
            </a:extLst>
          </p:cNvPr>
          <p:cNvPicPr>
            <a:picLocks noChangeAspect="1"/>
          </p:cNvPicPr>
          <p:nvPr/>
        </p:nvPicPr>
        <p:blipFill>
          <a:blip r:embed="rId3"/>
          <a:stretch>
            <a:fillRect/>
          </a:stretch>
        </p:blipFill>
        <p:spPr>
          <a:xfrm>
            <a:off x="6833402" y="3239339"/>
            <a:ext cx="1087599" cy="312751"/>
          </a:xfrm>
          <a:prstGeom prst="rect">
            <a:avLst/>
          </a:prstGeom>
        </p:spPr>
      </p:pic>
      <p:pic>
        <p:nvPicPr>
          <p:cNvPr id="53" name="Picture 52">
            <a:extLst>
              <a:ext uri="{FF2B5EF4-FFF2-40B4-BE49-F238E27FC236}">
                <a16:creationId xmlns:a16="http://schemas.microsoft.com/office/drawing/2014/main" id="{5753E9DE-2618-6639-2702-1115B2B0E451}"/>
              </a:ext>
            </a:extLst>
          </p:cNvPr>
          <p:cNvPicPr>
            <a:picLocks noChangeAspect="1"/>
          </p:cNvPicPr>
          <p:nvPr/>
        </p:nvPicPr>
        <p:blipFill>
          <a:blip r:embed="rId3"/>
          <a:stretch>
            <a:fillRect/>
          </a:stretch>
        </p:blipFill>
        <p:spPr>
          <a:xfrm>
            <a:off x="6314441" y="3746460"/>
            <a:ext cx="1087599" cy="312751"/>
          </a:xfrm>
          <a:prstGeom prst="rect">
            <a:avLst/>
          </a:prstGeom>
        </p:spPr>
      </p:pic>
      <p:pic>
        <p:nvPicPr>
          <p:cNvPr id="54" name="Picture 53">
            <a:extLst>
              <a:ext uri="{FF2B5EF4-FFF2-40B4-BE49-F238E27FC236}">
                <a16:creationId xmlns:a16="http://schemas.microsoft.com/office/drawing/2014/main" id="{30A0043D-7130-B435-9AA2-65158F27C610}"/>
              </a:ext>
            </a:extLst>
          </p:cNvPr>
          <p:cNvPicPr>
            <a:picLocks noChangeAspect="1"/>
          </p:cNvPicPr>
          <p:nvPr/>
        </p:nvPicPr>
        <p:blipFill>
          <a:blip r:embed="rId3"/>
          <a:stretch>
            <a:fillRect/>
          </a:stretch>
        </p:blipFill>
        <p:spPr>
          <a:xfrm>
            <a:off x="3723641" y="4585444"/>
            <a:ext cx="1087599" cy="312751"/>
          </a:xfrm>
          <a:prstGeom prst="rect">
            <a:avLst/>
          </a:prstGeom>
        </p:spPr>
      </p:pic>
      <p:pic>
        <p:nvPicPr>
          <p:cNvPr id="55" name="Picture 54">
            <a:extLst>
              <a:ext uri="{FF2B5EF4-FFF2-40B4-BE49-F238E27FC236}">
                <a16:creationId xmlns:a16="http://schemas.microsoft.com/office/drawing/2014/main" id="{E0AA22D6-63AC-A744-804C-ED6F4B8E67A3}"/>
              </a:ext>
            </a:extLst>
          </p:cNvPr>
          <p:cNvPicPr>
            <a:picLocks noChangeAspect="1"/>
          </p:cNvPicPr>
          <p:nvPr/>
        </p:nvPicPr>
        <p:blipFill>
          <a:blip r:embed="rId3"/>
          <a:stretch>
            <a:fillRect/>
          </a:stretch>
        </p:blipFill>
        <p:spPr>
          <a:xfrm>
            <a:off x="4614582" y="3839039"/>
            <a:ext cx="1087599" cy="312751"/>
          </a:xfrm>
          <a:prstGeom prst="rect">
            <a:avLst/>
          </a:prstGeom>
        </p:spPr>
      </p:pic>
      <p:pic>
        <p:nvPicPr>
          <p:cNvPr id="43" name="Picture 42">
            <a:extLst>
              <a:ext uri="{FF2B5EF4-FFF2-40B4-BE49-F238E27FC236}">
                <a16:creationId xmlns:a16="http://schemas.microsoft.com/office/drawing/2014/main" id="{2CFCB6BE-04E1-CF9B-C99E-03BFAA620EED}"/>
              </a:ext>
            </a:extLst>
          </p:cNvPr>
          <p:cNvPicPr>
            <a:picLocks noChangeAspect="1"/>
          </p:cNvPicPr>
          <p:nvPr/>
        </p:nvPicPr>
        <p:blipFill>
          <a:blip r:embed="rId3"/>
          <a:stretch>
            <a:fillRect/>
          </a:stretch>
        </p:blipFill>
        <p:spPr>
          <a:xfrm>
            <a:off x="4104641" y="4730310"/>
            <a:ext cx="1087599" cy="312751"/>
          </a:xfrm>
          <a:prstGeom prst="rect">
            <a:avLst/>
          </a:prstGeom>
        </p:spPr>
      </p:pic>
      <p:pic>
        <p:nvPicPr>
          <p:cNvPr id="1038" name="Picture 14" descr="Plankton mix | Deep sea creatures, Microscopic photography, Ocean creatures">
            <a:extLst>
              <a:ext uri="{FF2B5EF4-FFF2-40B4-BE49-F238E27FC236}">
                <a16:creationId xmlns:a16="http://schemas.microsoft.com/office/drawing/2014/main" id="{172DBF23-9E7C-9AB7-3C09-0F63CE1FD8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538075" y="4270927"/>
            <a:ext cx="1830693" cy="25857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7" name="Freeform: Shape 56">
            <a:extLst>
              <a:ext uri="{FF2B5EF4-FFF2-40B4-BE49-F238E27FC236}">
                <a16:creationId xmlns:a16="http://schemas.microsoft.com/office/drawing/2014/main" id="{F5016213-3814-BC88-EDE9-57CDECB7FFB7}"/>
              </a:ext>
            </a:extLst>
          </p:cNvPr>
          <p:cNvSpPr/>
          <p:nvPr/>
        </p:nvSpPr>
        <p:spPr>
          <a:xfrm>
            <a:off x="1373166" y="3678049"/>
            <a:ext cx="1665444" cy="691220"/>
          </a:xfrm>
          <a:custGeom>
            <a:avLst/>
            <a:gdLst>
              <a:gd name="connsiteX0" fmla="*/ 0 w 1381760"/>
              <a:gd name="connsiteY0" fmla="*/ 853440 h 853440"/>
              <a:gd name="connsiteX1" fmla="*/ 1381760 w 1381760"/>
              <a:gd name="connsiteY1" fmla="*/ 0 h 853440"/>
              <a:gd name="connsiteX0" fmla="*/ 0 w 1381760"/>
              <a:gd name="connsiteY0" fmla="*/ 864566 h 864566"/>
              <a:gd name="connsiteX1" fmla="*/ 1381760 w 1381760"/>
              <a:gd name="connsiteY1" fmla="*/ 11126 h 864566"/>
              <a:gd name="connsiteX0" fmla="*/ 0 w 1381760"/>
              <a:gd name="connsiteY0" fmla="*/ 885584 h 885584"/>
              <a:gd name="connsiteX1" fmla="*/ 1381760 w 1381760"/>
              <a:gd name="connsiteY1" fmla="*/ 32144 h 885584"/>
              <a:gd name="connsiteX0" fmla="*/ 0 w 1381760"/>
              <a:gd name="connsiteY0" fmla="*/ 880305 h 880305"/>
              <a:gd name="connsiteX1" fmla="*/ 1381760 w 1381760"/>
              <a:gd name="connsiteY1" fmla="*/ 26865 h 880305"/>
              <a:gd name="connsiteX0" fmla="*/ 0 w 1381760"/>
              <a:gd name="connsiteY0" fmla="*/ 915285 h 915285"/>
              <a:gd name="connsiteX1" fmla="*/ 1381760 w 1381760"/>
              <a:gd name="connsiteY1" fmla="*/ 61845 h 915285"/>
            </a:gdLst>
            <a:ahLst/>
            <a:cxnLst>
              <a:cxn ang="0">
                <a:pos x="connsiteX0" y="connsiteY0"/>
              </a:cxn>
              <a:cxn ang="0">
                <a:pos x="connsiteX1" y="connsiteY1"/>
              </a:cxn>
            </a:cxnLst>
            <a:rect l="l" t="t" r="r" b="b"/>
            <a:pathLst>
              <a:path w="1381760" h="915285">
                <a:moveTo>
                  <a:pt x="0" y="915285"/>
                </a:moveTo>
                <a:cubicBezTo>
                  <a:pt x="359434" y="146481"/>
                  <a:pt x="820021" y="-137999"/>
                  <a:pt x="1381760" y="61845"/>
                </a:cubicBezTo>
              </a:path>
            </a:pathLst>
          </a:custGeom>
          <a:noFill/>
          <a:ln w="82550">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8926B45F-9277-F99C-1989-FE0DCCDA96B1}"/>
              </a:ext>
            </a:extLst>
          </p:cNvPr>
          <p:cNvSpPr/>
          <p:nvPr/>
        </p:nvSpPr>
        <p:spPr>
          <a:xfrm>
            <a:off x="6858240" y="1722204"/>
            <a:ext cx="1665444" cy="691220"/>
          </a:xfrm>
          <a:custGeom>
            <a:avLst/>
            <a:gdLst>
              <a:gd name="connsiteX0" fmla="*/ 0 w 1381760"/>
              <a:gd name="connsiteY0" fmla="*/ 853440 h 853440"/>
              <a:gd name="connsiteX1" fmla="*/ 1381760 w 1381760"/>
              <a:gd name="connsiteY1" fmla="*/ 0 h 853440"/>
              <a:gd name="connsiteX0" fmla="*/ 0 w 1381760"/>
              <a:gd name="connsiteY0" fmla="*/ 864566 h 864566"/>
              <a:gd name="connsiteX1" fmla="*/ 1381760 w 1381760"/>
              <a:gd name="connsiteY1" fmla="*/ 11126 h 864566"/>
              <a:gd name="connsiteX0" fmla="*/ 0 w 1381760"/>
              <a:gd name="connsiteY0" fmla="*/ 885584 h 885584"/>
              <a:gd name="connsiteX1" fmla="*/ 1381760 w 1381760"/>
              <a:gd name="connsiteY1" fmla="*/ 32144 h 885584"/>
              <a:gd name="connsiteX0" fmla="*/ 0 w 1381760"/>
              <a:gd name="connsiteY0" fmla="*/ 880305 h 880305"/>
              <a:gd name="connsiteX1" fmla="*/ 1381760 w 1381760"/>
              <a:gd name="connsiteY1" fmla="*/ 26865 h 880305"/>
              <a:gd name="connsiteX0" fmla="*/ 0 w 1381760"/>
              <a:gd name="connsiteY0" fmla="*/ 915285 h 915285"/>
              <a:gd name="connsiteX1" fmla="*/ 1381760 w 1381760"/>
              <a:gd name="connsiteY1" fmla="*/ 61845 h 915285"/>
            </a:gdLst>
            <a:ahLst/>
            <a:cxnLst>
              <a:cxn ang="0">
                <a:pos x="connsiteX0" y="connsiteY0"/>
              </a:cxn>
              <a:cxn ang="0">
                <a:pos x="connsiteX1" y="connsiteY1"/>
              </a:cxn>
            </a:cxnLst>
            <a:rect l="l" t="t" r="r" b="b"/>
            <a:pathLst>
              <a:path w="1381760" h="915285">
                <a:moveTo>
                  <a:pt x="0" y="915285"/>
                </a:moveTo>
                <a:cubicBezTo>
                  <a:pt x="359434" y="146481"/>
                  <a:pt x="820021" y="-137999"/>
                  <a:pt x="1381760" y="61845"/>
                </a:cubicBezTo>
              </a:path>
            </a:pathLst>
          </a:custGeom>
          <a:noFill/>
          <a:ln w="82550">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60" name="Picture 36" descr="Striped bass Printing Printmaking Art, fish transparent background PNG  clipart | HiClipart">
            <a:extLst>
              <a:ext uri="{FF2B5EF4-FFF2-40B4-BE49-F238E27FC236}">
                <a16:creationId xmlns:a16="http://schemas.microsoft.com/office/drawing/2014/main" id="{5C5FC8DE-3206-4D41-F125-075E1559FFB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180" b="95787" l="3500" r="96000">
                        <a14:foregroundMark x1="10000" y1="35393" x2="5875" y2="46348"/>
                        <a14:foregroundMark x1="5875" y1="46629" x2="5875" y2="46629"/>
                        <a14:foregroundMark x1="6000" y1="46910" x2="3500" y2="48315"/>
                        <a14:foregroundMark x1="32875" y1="96348" x2="32500" y2="89888"/>
                        <a14:foregroundMark x1="37781" y1="6742" x2="38250" y2="6461"/>
                        <a14:foregroundMark x1="36375" y1="7584" x2="36786" y2="7338"/>
                        <a14:foregroundMark x1="38708" y1="6742" x2="39875" y2="8708"/>
                        <a14:foregroundMark x1="38375" y1="6180" x2="38708" y2="6742"/>
                        <a14:foregroundMark x1="91250" y1="31742" x2="90125" y2="41573"/>
                        <a14:foregroundMark x1="95750" y1="28933" x2="95750" y2="28933"/>
                        <a14:foregroundMark x1="96000" y1="65449" x2="96000" y2="65449"/>
                        <a14:backgroundMark x1="37250" y1="6742" x2="37250" y2="6742"/>
                        <a14:backgroundMark x1="36875" y1="7022" x2="37750" y2="7022"/>
                      </a14:backgroundRemoval>
                    </a14:imgEffect>
                  </a14:imgLayer>
                </a14:imgProps>
              </a:ext>
              <a:ext uri="{28A0092B-C50C-407E-A947-70E740481C1C}">
                <a14:useLocalDpi xmlns:a14="http://schemas.microsoft.com/office/drawing/2010/main" val="0"/>
              </a:ext>
            </a:extLst>
          </a:blip>
          <a:srcRect/>
          <a:stretch>
            <a:fillRect/>
          </a:stretch>
        </p:blipFill>
        <p:spPr bwMode="auto">
          <a:xfrm>
            <a:off x="9770221" y="2719159"/>
            <a:ext cx="2247027" cy="999927"/>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descr="Download SEAGULL Free PNG transparent image and clipart">
            <a:extLst>
              <a:ext uri="{FF2B5EF4-FFF2-40B4-BE49-F238E27FC236}">
                <a16:creationId xmlns:a16="http://schemas.microsoft.com/office/drawing/2014/main" id="{228DCBD8-91F1-F1D2-D6E9-DC8216E49D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9591039" y="175301"/>
            <a:ext cx="2489200" cy="2024113"/>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descr="Atlantic Mackerel PNG Images Transparent Background | PNG Play">
            <a:extLst>
              <a:ext uri="{FF2B5EF4-FFF2-40B4-BE49-F238E27FC236}">
                <a16:creationId xmlns:a16="http://schemas.microsoft.com/office/drawing/2014/main" id="{EC1B4913-39FE-95CF-AF0A-75F67FE22A2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81134" y="2391805"/>
            <a:ext cx="1694258" cy="535723"/>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Harbor Seal PNG Images Transparent Background | PNG Play">
            <a:extLst>
              <a:ext uri="{FF2B5EF4-FFF2-40B4-BE49-F238E27FC236}">
                <a16:creationId xmlns:a16="http://schemas.microsoft.com/office/drawing/2014/main" id="{2EB2B09B-77A7-53F0-7FB2-DAC4542B8BD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81869" y="381965"/>
            <a:ext cx="2093522" cy="1498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263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08B5059-810B-A3E9-0C38-9B13BCCB2581}"/>
              </a:ext>
            </a:extLst>
          </p:cNvPr>
          <p:cNvSpPr/>
          <p:nvPr/>
        </p:nvSpPr>
        <p:spPr>
          <a:xfrm>
            <a:off x="669845" y="1616150"/>
            <a:ext cx="5295019" cy="4617493"/>
          </a:xfrm>
          <a:prstGeom prst="rect">
            <a:avLst/>
          </a:prstGeom>
          <a:solidFill>
            <a:schemeClr val="tx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EA280C-D89B-4677-92EA-7E3128DE9C3D}"/>
              </a:ext>
            </a:extLst>
          </p:cNvPr>
          <p:cNvSpPr>
            <a:spLocks noGrp="1"/>
          </p:cNvSpPr>
          <p:nvPr>
            <p:ph type="title"/>
          </p:nvPr>
        </p:nvSpPr>
        <p:spPr>
          <a:xfrm>
            <a:off x="707566" y="365125"/>
            <a:ext cx="10515600" cy="1325563"/>
          </a:xfrm>
        </p:spPr>
        <p:txBody>
          <a:bodyPr/>
          <a:lstStyle/>
          <a:p>
            <a:r>
              <a:rPr lang="en-US" b="1" dirty="0"/>
              <a:t>Interacting </a:t>
            </a:r>
            <a:r>
              <a:rPr lang="en-US" dirty="0"/>
              <a:t>hypoxia and acidification</a:t>
            </a:r>
          </a:p>
        </p:txBody>
      </p:sp>
      <p:sp>
        <p:nvSpPr>
          <p:cNvPr id="13" name="Title 1">
            <a:extLst>
              <a:ext uri="{FF2B5EF4-FFF2-40B4-BE49-F238E27FC236}">
                <a16:creationId xmlns:a16="http://schemas.microsoft.com/office/drawing/2014/main" id="{922FD322-1BD5-4613-9821-B7A9F8A357FC}"/>
              </a:ext>
            </a:extLst>
          </p:cNvPr>
          <p:cNvSpPr txBox="1">
            <a:spLocks/>
          </p:cNvSpPr>
          <p:nvPr/>
        </p:nvSpPr>
        <p:spPr>
          <a:xfrm>
            <a:off x="6333227" y="1690688"/>
            <a:ext cx="4889938" cy="478364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r>
              <a:rPr lang="en-US" sz="3200" b="1" dirty="0">
                <a:solidFill>
                  <a:srgbClr val="64ABBD"/>
                </a:solidFill>
              </a:rPr>
              <a:t>Ambient CO</a:t>
            </a:r>
            <a:r>
              <a:rPr lang="en-US" sz="3200" b="1" baseline="-25000" dirty="0">
                <a:solidFill>
                  <a:srgbClr val="64ABBD"/>
                </a:solidFill>
              </a:rPr>
              <a:t>2</a:t>
            </a:r>
            <a:r>
              <a:rPr lang="en-US" sz="3200" dirty="0"/>
              <a:t>: unaffected by hypoxia</a:t>
            </a:r>
          </a:p>
          <a:p>
            <a:endParaRPr lang="en-US" sz="3200" dirty="0"/>
          </a:p>
          <a:p>
            <a:pPr marL="571500" indent="-571500">
              <a:buFont typeface="Arial" panose="020B0604020202020204" pitchFamily="34" charset="0"/>
              <a:buChar char="•"/>
            </a:pPr>
            <a:r>
              <a:rPr lang="en-US" sz="3200" b="1" dirty="0">
                <a:solidFill>
                  <a:srgbClr val="BD318E"/>
                </a:solidFill>
              </a:rPr>
              <a:t>Medium</a:t>
            </a:r>
            <a:r>
              <a:rPr lang="en-US" sz="3200" b="1" dirty="0">
                <a:solidFill>
                  <a:srgbClr val="EE442D"/>
                </a:solidFill>
              </a:rPr>
              <a:t> </a:t>
            </a:r>
            <a:r>
              <a:rPr lang="en-US" sz="3200" dirty="0"/>
              <a:t>and</a:t>
            </a:r>
            <a:r>
              <a:rPr lang="en-US" sz="3200" b="1" dirty="0">
                <a:solidFill>
                  <a:srgbClr val="EE442D"/>
                </a:solidFill>
              </a:rPr>
              <a:t> High CO</a:t>
            </a:r>
            <a:r>
              <a:rPr lang="en-US" sz="3200" b="1" baseline="-25000" dirty="0">
                <a:solidFill>
                  <a:srgbClr val="EE442D"/>
                </a:solidFill>
              </a:rPr>
              <a:t>2</a:t>
            </a:r>
            <a:r>
              <a:rPr lang="en-US" sz="3200" dirty="0"/>
              <a:t>: increasingly </a:t>
            </a:r>
            <a:r>
              <a:rPr lang="en-US" sz="3200" b="1" dirty="0"/>
              <a:t>hypoxia-sensitive</a:t>
            </a:r>
          </a:p>
          <a:p>
            <a:pPr marL="571500" indent="-571500">
              <a:buFont typeface="Arial" panose="020B0604020202020204" pitchFamily="34" charset="0"/>
              <a:buChar char="•"/>
            </a:pPr>
            <a:endParaRPr lang="en-US" sz="3200" b="1" dirty="0"/>
          </a:p>
          <a:p>
            <a:pPr marL="571500" indent="-571500">
              <a:buFont typeface="Arial" panose="020B0604020202020204" pitchFamily="34" charset="0"/>
              <a:buChar char="•"/>
            </a:pPr>
            <a:r>
              <a:rPr lang="en-US" sz="3200" b="1" dirty="0">
                <a:solidFill>
                  <a:srgbClr val="EE442D"/>
                </a:solidFill>
              </a:rPr>
              <a:t>High CO</a:t>
            </a:r>
            <a:r>
              <a:rPr lang="en-US" sz="3200" b="1" baseline="-25000" dirty="0">
                <a:solidFill>
                  <a:srgbClr val="EE442D"/>
                </a:solidFill>
              </a:rPr>
              <a:t>2</a:t>
            </a:r>
            <a:r>
              <a:rPr lang="en-US" sz="3200" b="1" dirty="0">
                <a:solidFill>
                  <a:srgbClr val="EE442D"/>
                </a:solidFill>
              </a:rPr>
              <a:t> </a:t>
            </a:r>
            <a:r>
              <a:rPr lang="en-US" sz="3200" dirty="0"/>
              <a:t>metabolic rates ~30% greater than </a:t>
            </a:r>
            <a:r>
              <a:rPr lang="en-US" sz="3200" b="1" dirty="0">
                <a:solidFill>
                  <a:srgbClr val="64ABBD"/>
                </a:solidFill>
              </a:rPr>
              <a:t>ambient CO</a:t>
            </a:r>
            <a:r>
              <a:rPr lang="en-US" sz="3200" b="1" baseline="-25000" dirty="0">
                <a:solidFill>
                  <a:srgbClr val="64ABBD"/>
                </a:solidFill>
              </a:rPr>
              <a:t>2</a:t>
            </a:r>
            <a:r>
              <a:rPr lang="en-US" sz="3200" b="1" dirty="0">
                <a:solidFill>
                  <a:srgbClr val="64ABBD"/>
                </a:solidFill>
              </a:rPr>
              <a:t> </a:t>
            </a:r>
            <a:r>
              <a:rPr lang="en-US" sz="3200" dirty="0"/>
              <a:t>in </a:t>
            </a:r>
            <a:r>
              <a:rPr lang="en-US" sz="3200" dirty="0" err="1"/>
              <a:t>normoxia</a:t>
            </a:r>
            <a:endParaRPr lang="en-US" sz="3200" b="1" dirty="0">
              <a:solidFill>
                <a:srgbClr val="64ABBD"/>
              </a:solidFill>
            </a:endParaRPr>
          </a:p>
        </p:txBody>
      </p:sp>
      <p:pic>
        <p:nvPicPr>
          <p:cNvPr id="6" name="Picture 5">
            <a:extLst>
              <a:ext uri="{FF2B5EF4-FFF2-40B4-BE49-F238E27FC236}">
                <a16:creationId xmlns:a16="http://schemas.microsoft.com/office/drawing/2014/main" id="{54870441-34FF-7B0A-2C3A-0E03225D2ED7}"/>
              </a:ext>
            </a:extLst>
          </p:cNvPr>
          <p:cNvPicPr>
            <a:picLocks noChangeAspect="1"/>
          </p:cNvPicPr>
          <p:nvPr/>
        </p:nvPicPr>
        <p:blipFill rotWithShape="1">
          <a:blip r:embed="rId3">
            <a:extLst>
              <a:ext uri="{28A0092B-C50C-407E-A947-70E740481C1C}">
                <a14:useLocalDpi xmlns:a14="http://schemas.microsoft.com/office/drawing/2010/main" val="0"/>
              </a:ext>
            </a:extLst>
          </a:blip>
          <a:srcRect l="27696" t="55736" r="24923" b="15438"/>
          <a:stretch/>
        </p:blipFill>
        <p:spPr>
          <a:xfrm rot="5400000">
            <a:off x="385993" y="1995808"/>
            <a:ext cx="4529358" cy="3897853"/>
          </a:xfrm>
          <a:prstGeom prst="rect">
            <a:avLst/>
          </a:prstGeom>
        </p:spPr>
      </p:pic>
      <p:sp>
        <p:nvSpPr>
          <p:cNvPr id="4" name="Title 1">
            <a:extLst>
              <a:ext uri="{FF2B5EF4-FFF2-40B4-BE49-F238E27FC236}">
                <a16:creationId xmlns:a16="http://schemas.microsoft.com/office/drawing/2014/main" id="{58A0D3F9-01A2-28D0-343F-704F57A5EE54}"/>
              </a:ext>
            </a:extLst>
          </p:cNvPr>
          <p:cNvSpPr txBox="1">
            <a:spLocks/>
          </p:cNvSpPr>
          <p:nvPr/>
        </p:nvSpPr>
        <p:spPr>
          <a:xfrm>
            <a:off x="8567159" y="6233643"/>
            <a:ext cx="4424855" cy="827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t>Schwemmer et al. (2020), </a:t>
            </a:r>
            <a:r>
              <a:rPr lang="en-US" sz="1600" i="1" dirty="0"/>
              <a:t>J. Exp. Biol.</a:t>
            </a:r>
            <a:endParaRPr lang="en-US" sz="1600" dirty="0"/>
          </a:p>
        </p:txBody>
      </p:sp>
      <p:pic>
        <p:nvPicPr>
          <p:cNvPr id="5" name="Picture 4">
            <a:extLst>
              <a:ext uri="{FF2B5EF4-FFF2-40B4-BE49-F238E27FC236}">
                <a16:creationId xmlns:a16="http://schemas.microsoft.com/office/drawing/2014/main" id="{77C3BEAA-DE77-D74C-1759-4DAF273125FE}"/>
              </a:ext>
            </a:extLst>
          </p:cNvPr>
          <p:cNvPicPr>
            <a:picLocks noChangeAspect="1"/>
          </p:cNvPicPr>
          <p:nvPr/>
        </p:nvPicPr>
        <p:blipFill rotWithShape="1">
          <a:blip r:embed="rId4">
            <a:extLst>
              <a:ext uri="{28A0092B-C50C-407E-A947-70E740481C1C}">
                <a14:useLocalDpi xmlns:a14="http://schemas.microsoft.com/office/drawing/2010/main" val="0"/>
              </a:ext>
            </a:extLst>
          </a:blip>
          <a:srcRect l="41829" t="16388" r="42822" b="72591"/>
          <a:stretch/>
        </p:blipFill>
        <p:spPr>
          <a:xfrm rot="5400000">
            <a:off x="4554144" y="2934971"/>
            <a:ext cx="1325562" cy="1346280"/>
          </a:xfrm>
          <a:prstGeom prst="rect">
            <a:avLst/>
          </a:prstGeom>
        </p:spPr>
      </p:pic>
      <p:sp>
        <p:nvSpPr>
          <p:cNvPr id="9" name="Rectangle 8">
            <a:extLst>
              <a:ext uri="{FF2B5EF4-FFF2-40B4-BE49-F238E27FC236}">
                <a16:creationId xmlns:a16="http://schemas.microsoft.com/office/drawing/2014/main" id="{B680ADB2-7F1B-B1BB-18D3-0A5B11578159}"/>
              </a:ext>
            </a:extLst>
          </p:cNvPr>
          <p:cNvSpPr/>
          <p:nvPr/>
        </p:nvSpPr>
        <p:spPr>
          <a:xfrm>
            <a:off x="1896134" y="1846054"/>
            <a:ext cx="304804" cy="4186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67B2EB8-10BE-1EC8-96DE-64968E6326ED}"/>
              </a:ext>
            </a:extLst>
          </p:cNvPr>
          <p:cNvSpPr txBox="1"/>
          <p:nvPr/>
        </p:nvSpPr>
        <p:spPr>
          <a:xfrm>
            <a:off x="2376882" y="1710846"/>
            <a:ext cx="1167307" cy="369332"/>
          </a:xfrm>
          <a:prstGeom prst="rect">
            <a:avLst/>
          </a:prstGeom>
          <a:noFill/>
        </p:spPr>
        <p:txBody>
          <a:bodyPr wrap="none" rtlCol="0">
            <a:spAutoFit/>
          </a:bodyPr>
          <a:lstStyle/>
          <a:p>
            <a:r>
              <a:rPr lang="en-US" b="1" dirty="0">
                <a:solidFill>
                  <a:schemeClr val="tx2">
                    <a:lumMod val="10000"/>
                  </a:schemeClr>
                </a:solidFill>
                <a:latin typeface="Arial" panose="020B0604020202020204" pitchFamily="34" charset="0"/>
                <a:cs typeface="Arial" panose="020B0604020202020204" pitchFamily="34" charset="0"/>
              </a:rPr>
              <a:t>Embryos</a:t>
            </a:r>
          </a:p>
        </p:txBody>
      </p:sp>
    </p:spTree>
    <p:extLst>
      <p:ext uri="{BB962C8B-B14F-4D97-AF65-F5344CB8AC3E}">
        <p14:creationId xmlns:p14="http://schemas.microsoft.com/office/powerpoint/2010/main" val="30139156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A280C-D89B-4677-92EA-7E3128DE9C3D}"/>
              </a:ext>
            </a:extLst>
          </p:cNvPr>
          <p:cNvSpPr>
            <a:spLocks noGrp="1"/>
          </p:cNvSpPr>
          <p:nvPr>
            <p:ph type="title"/>
          </p:nvPr>
        </p:nvSpPr>
        <p:spPr>
          <a:xfrm>
            <a:off x="3347352" y="5467656"/>
            <a:ext cx="5003478" cy="1067725"/>
          </a:xfrm>
        </p:spPr>
        <p:txBody>
          <a:bodyPr>
            <a:normAutofit/>
          </a:bodyPr>
          <a:lstStyle/>
          <a:p>
            <a:r>
              <a:rPr lang="en-US" sz="2400" dirty="0"/>
              <a:t>Embryos affected, </a:t>
            </a:r>
            <a:r>
              <a:rPr lang="en-US" sz="2400" b="1" dirty="0"/>
              <a:t>but not larvae</a:t>
            </a:r>
            <a:endParaRPr lang="en-US" sz="2400" dirty="0"/>
          </a:p>
        </p:txBody>
      </p:sp>
      <p:pic>
        <p:nvPicPr>
          <p:cNvPr id="6" name="Picture 5">
            <a:extLst>
              <a:ext uri="{FF2B5EF4-FFF2-40B4-BE49-F238E27FC236}">
                <a16:creationId xmlns:a16="http://schemas.microsoft.com/office/drawing/2014/main" id="{54870441-34FF-7B0A-2C3A-0E03225D2ED7}"/>
              </a:ext>
            </a:extLst>
          </p:cNvPr>
          <p:cNvPicPr>
            <a:picLocks noChangeAspect="1"/>
          </p:cNvPicPr>
          <p:nvPr/>
        </p:nvPicPr>
        <p:blipFill rotWithShape="1">
          <a:blip r:embed="rId3">
            <a:extLst>
              <a:ext uri="{28A0092B-C50C-407E-A947-70E740481C1C}">
                <a14:useLocalDpi xmlns:a14="http://schemas.microsoft.com/office/drawing/2010/main" val="0"/>
              </a:ext>
            </a:extLst>
          </a:blip>
          <a:srcRect l="27696" t="16388" r="24923" b="15438"/>
          <a:stretch/>
        </p:blipFill>
        <p:spPr>
          <a:xfrm rot="5400000">
            <a:off x="3875587" y="-1271912"/>
            <a:ext cx="4440827" cy="9038308"/>
          </a:xfrm>
          <a:prstGeom prst="rect">
            <a:avLst/>
          </a:prstGeom>
          <a:ln w="28575">
            <a:solidFill>
              <a:schemeClr val="accent1"/>
            </a:solidFill>
          </a:ln>
        </p:spPr>
      </p:pic>
      <p:sp>
        <p:nvSpPr>
          <p:cNvPr id="8" name="Title 1">
            <a:extLst>
              <a:ext uri="{FF2B5EF4-FFF2-40B4-BE49-F238E27FC236}">
                <a16:creationId xmlns:a16="http://schemas.microsoft.com/office/drawing/2014/main" id="{85934CDE-4C7A-8E65-032F-FA92C06E8E54}"/>
              </a:ext>
            </a:extLst>
          </p:cNvPr>
          <p:cNvSpPr txBox="1">
            <a:spLocks/>
          </p:cNvSpPr>
          <p:nvPr/>
        </p:nvSpPr>
        <p:spPr>
          <a:xfrm>
            <a:off x="125818" y="-198401"/>
            <a:ext cx="1108975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Chapter 1 Results: Oxygen × CO</a:t>
            </a:r>
            <a:r>
              <a:rPr lang="en-US" baseline="-25000" dirty="0"/>
              <a:t>2</a:t>
            </a:r>
            <a:endParaRPr lang="en-US" dirty="0"/>
          </a:p>
        </p:txBody>
      </p:sp>
      <p:sp>
        <p:nvSpPr>
          <p:cNvPr id="14" name="Title 1">
            <a:extLst>
              <a:ext uri="{FF2B5EF4-FFF2-40B4-BE49-F238E27FC236}">
                <a16:creationId xmlns:a16="http://schemas.microsoft.com/office/drawing/2014/main" id="{0EDABE6D-84ED-5054-3F56-6C34B478B086}"/>
              </a:ext>
            </a:extLst>
          </p:cNvPr>
          <p:cNvSpPr txBox="1">
            <a:spLocks/>
          </p:cNvSpPr>
          <p:nvPr/>
        </p:nvSpPr>
        <p:spPr>
          <a:xfrm>
            <a:off x="8567159" y="6233643"/>
            <a:ext cx="4424855" cy="827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t>Schwemmer et al. (2020), </a:t>
            </a:r>
            <a:r>
              <a:rPr lang="en-US" sz="1600" i="1" dirty="0"/>
              <a:t>J. Exp. Biol.</a:t>
            </a:r>
            <a:endParaRPr lang="en-US" sz="1600" dirty="0"/>
          </a:p>
        </p:txBody>
      </p:sp>
      <p:sp>
        <p:nvSpPr>
          <p:cNvPr id="15" name="TextBox 14">
            <a:extLst>
              <a:ext uri="{FF2B5EF4-FFF2-40B4-BE49-F238E27FC236}">
                <a16:creationId xmlns:a16="http://schemas.microsoft.com/office/drawing/2014/main" id="{F288A8E3-3720-B0F0-C45F-050C6191250E}"/>
              </a:ext>
            </a:extLst>
          </p:cNvPr>
          <p:cNvSpPr txBox="1"/>
          <p:nvPr/>
        </p:nvSpPr>
        <p:spPr>
          <a:xfrm>
            <a:off x="3259384" y="1095142"/>
            <a:ext cx="1167307" cy="369332"/>
          </a:xfrm>
          <a:prstGeom prst="rect">
            <a:avLst/>
          </a:prstGeom>
          <a:noFill/>
        </p:spPr>
        <p:txBody>
          <a:bodyPr wrap="none" rtlCol="0">
            <a:spAutoFit/>
          </a:bodyPr>
          <a:lstStyle/>
          <a:p>
            <a:r>
              <a:rPr lang="en-US" b="1" dirty="0">
                <a:solidFill>
                  <a:schemeClr val="tx2">
                    <a:lumMod val="10000"/>
                  </a:schemeClr>
                </a:solidFill>
                <a:latin typeface="Arial" panose="020B0604020202020204" pitchFamily="34" charset="0"/>
                <a:cs typeface="Arial" panose="020B0604020202020204" pitchFamily="34" charset="0"/>
              </a:rPr>
              <a:t>Embryos</a:t>
            </a:r>
          </a:p>
        </p:txBody>
      </p:sp>
      <p:sp>
        <p:nvSpPr>
          <p:cNvPr id="16" name="TextBox 15">
            <a:extLst>
              <a:ext uri="{FF2B5EF4-FFF2-40B4-BE49-F238E27FC236}">
                <a16:creationId xmlns:a16="http://schemas.microsoft.com/office/drawing/2014/main" id="{9B984F41-22BF-1953-191C-A705F98A4E3F}"/>
              </a:ext>
            </a:extLst>
          </p:cNvPr>
          <p:cNvSpPr txBox="1"/>
          <p:nvPr/>
        </p:nvSpPr>
        <p:spPr>
          <a:xfrm>
            <a:off x="7081672" y="1095142"/>
            <a:ext cx="928459" cy="369332"/>
          </a:xfrm>
          <a:prstGeom prst="rect">
            <a:avLst/>
          </a:prstGeom>
          <a:noFill/>
        </p:spPr>
        <p:txBody>
          <a:bodyPr wrap="none" rtlCol="0">
            <a:spAutoFit/>
          </a:bodyPr>
          <a:lstStyle/>
          <a:p>
            <a:r>
              <a:rPr lang="en-US" b="1" dirty="0">
                <a:solidFill>
                  <a:schemeClr val="tx2">
                    <a:lumMod val="10000"/>
                  </a:schemeClr>
                </a:solidFill>
                <a:latin typeface="Arial" panose="020B0604020202020204" pitchFamily="34" charset="0"/>
                <a:cs typeface="Arial" panose="020B0604020202020204" pitchFamily="34" charset="0"/>
              </a:rPr>
              <a:t>Larvae</a:t>
            </a:r>
          </a:p>
        </p:txBody>
      </p:sp>
      <p:sp>
        <p:nvSpPr>
          <p:cNvPr id="17" name="Rectangle 16">
            <a:extLst>
              <a:ext uri="{FF2B5EF4-FFF2-40B4-BE49-F238E27FC236}">
                <a16:creationId xmlns:a16="http://schemas.microsoft.com/office/drawing/2014/main" id="{557CEA51-224C-742D-2E0F-698E9C34CDDB}"/>
              </a:ext>
            </a:extLst>
          </p:cNvPr>
          <p:cNvSpPr/>
          <p:nvPr/>
        </p:nvSpPr>
        <p:spPr>
          <a:xfrm>
            <a:off x="2775098" y="1275897"/>
            <a:ext cx="287079" cy="2736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8" name="Rectangle 17">
            <a:extLst>
              <a:ext uri="{FF2B5EF4-FFF2-40B4-BE49-F238E27FC236}">
                <a16:creationId xmlns:a16="http://schemas.microsoft.com/office/drawing/2014/main" id="{8153C6BE-A06E-4701-8E43-640FA332869C}"/>
              </a:ext>
            </a:extLst>
          </p:cNvPr>
          <p:cNvSpPr/>
          <p:nvPr/>
        </p:nvSpPr>
        <p:spPr>
          <a:xfrm>
            <a:off x="6478787" y="1268808"/>
            <a:ext cx="287079" cy="2736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 name="Rectangle 3">
            <a:extLst>
              <a:ext uri="{FF2B5EF4-FFF2-40B4-BE49-F238E27FC236}">
                <a16:creationId xmlns:a16="http://schemas.microsoft.com/office/drawing/2014/main" id="{3FF174EF-2AD5-7D04-6C44-21851B21F18A}"/>
              </a:ext>
            </a:extLst>
          </p:cNvPr>
          <p:cNvSpPr/>
          <p:nvPr/>
        </p:nvSpPr>
        <p:spPr>
          <a:xfrm>
            <a:off x="2442582" y="5026439"/>
            <a:ext cx="6599817" cy="3556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0720178-C854-731A-2C36-B26579C3DA8B}"/>
              </a:ext>
            </a:extLst>
          </p:cNvPr>
          <p:cNvPicPr>
            <a:picLocks noChangeAspect="1"/>
          </p:cNvPicPr>
          <p:nvPr/>
        </p:nvPicPr>
        <p:blipFill rotWithShape="1">
          <a:blip r:embed="rId3">
            <a:extLst>
              <a:ext uri="{28A0092B-C50C-407E-A947-70E740481C1C}">
                <a14:useLocalDpi xmlns:a14="http://schemas.microsoft.com/office/drawing/2010/main" val="0"/>
              </a:ext>
            </a:extLst>
          </a:blip>
          <a:srcRect l="69863" t="56683" r="24962" b="21860"/>
          <a:stretch/>
        </p:blipFill>
        <p:spPr>
          <a:xfrm rot="5400000">
            <a:off x="5606582" y="3786944"/>
            <a:ext cx="485018" cy="2844800"/>
          </a:xfrm>
          <a:prstGeom prst="rect">
            <a:avLst/>
          </a:prstGeom>
          <a:ln w="28575">
            <a:noFill/>
          </a:ln>
        </p:spPr>
      </p:pic>
    </p:spTree>
    <p:extLst>
      <p:ext uri="{BB962C8B-B14F-4D97-AF65-F5344CB8AC3E}">
        <p14:creationId xmlns:p14="http://schemas.microsoft.com/office/powerpoint/2010/main" val="3586736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CEF8CA-18C5-76B1-FF36-87D523CB52BB}"/>
              </a:ext>
            </a:extLst>
          </p:cNvPr>
          <p:cNvSpPr/>
          <p:nvPr/>
        </p:nvSpPr>
        <p:spPr>
          <a:xfrm>
            <a:off x="5847907" y="2039894"/>
            <a:ext cx="6060558" cy="4497572"/>
          </a:xfrm>
          <a:prstGeom prst="rect">
            <a:avLst/>
          </a:prstGeom>
          <a:solidFill>
            <a:schemeClr val="tx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1B4B0C-B138-6918-B530-9214DF4B44D1}"/>
              </a:ext>
            </a:extLst>
          </p:cNvPr>
          <p:cNvSpPr>
            <a:spLocks noGrp="1"/>
          </p:cNvSpPr>
          <p:nvPr>
            <p:ph type="title"/>
          </p:nvPr>
        </p:nvSpPr>
        <p:spPr>
          <a:xfrm>
            <a:off x="0" y="173959"/>
            <a:ext cx="12192000" cy="1055284"/>
          </a:xfrm>
        </p:spPr>
        <p:txBody>
          <a:bodyPr>
            <a:normAutofit/>
          </a:bodyPr>
          <a:lstStyle/>
          <a:p>
            <a:pPr algn="ctr"/>
            <a:r>
              <a:rPr lang="en-US" sz="4000" dirty="0"/>
              <a:t>Digging deeper into the Oxygen x CO</a:t>
            </a:r>
            <a:r>
              <a:rPr lang="en-US" sz="4000" baseline="-25000" dirty="0"/>
              <a:t>2</a:t>
            </a:r>
            <a:r>
              <a:rPr lang="en-US" sz="4000" dirty="0"/>
              <a:t> interaction</a:t>
            </a:r>
          </a:p>
        </p:txBody>
      </p:sp>
      <p:sp>
        <p:nvSpPr>
          <p:cNvPr id="3" name="Content Placeholder 2">
            <a:extLst>
              <a:ext uri="{FF2B5EF4-FFF2-40B4-BE49-F238E27FC236}">
                <a16:creationId xmlns:a16="http://schemas.microsoft.com/office/drawing/2014/main" id="{3E66B17A-8761-C353-44C3-C91C09162525}"/>
              </a:ext>
            </a:extLst>
          </p:cNvPr>
          <p:cNvSpPr>
            <a:spLocks noGrp="1"/>
          </p:cNvSpPr>
          <p:nvPr>
            <p:ph idx="1"/>
          </p:nvPr>
        </p:nvSpPr>
        <p:spPr>
          <a:xfrm>
            <a:off x="486446" y="2509023"/>
            <a:ext cx="5098721" cy="3678571"/>
          </a:xfrm>
        </p:spPr>
        <p:txBody>
          <a:bodyPr/>
          <a:lstStyle/>
          <a:p>
            <a:r>
              <a:rPr lang="en-US" dirty="0"/>
              <a:t>Embryos are more sensitive</a:t>
            </a:r>
          </a:p>
          <a:p>
            <a:r>
              <a:rPr lang="en-US" dirty="0"/>
              <a:t>High CO</a:t>
            </a:r>
            <a:r>
              <a:rPr lang="en-US" baseline="-25000" dirty="0"/>
              <a:t>2</a:t>
            </a:r>
            <a:r>
              <a:rPr lang="en-US" dirty="0"/>
              <a:t> by itself has little effect on metabolism</a:t>
            </a:r>
          </a:p>
          <a:p>
            <a:r>
              <a:rPr lang="en-US" b="1" i="1" dirty="0"/>
              <a:t>Acidification may alter response to hypoxia</a:t>
            </a:r>
          </a:p>
        </p:txBody>
      </p:sp>
      <p:pic>
        <p:nvPicPr>
          <p:cNvPr id="5" name="Picture 4" descr="Chart, line chart&#10;&#10;Description automatically generated">
            <a:extLst>
              <a:ext uri="{FF2B5EF4-FFF2-40B4-BE49-F238E27FC236}">
                <a16:creationId xmlns:a16="http://schemas.microsoft.com/office/drawing/2014/main" id="{81C4209E-9E4E-AEF9-FFF7-54EC4790DB71}"/>
              </a:ext>
            </a:extLst>
          </p:cNvPr>
          <p:cNvPicPr>
            <a:picLocks noChangeAspect="1"/>
          </p:cNvPicPr>
          <p:nvPr/>
        </p:nvPicPr>
        <p:blipFill rotWithShape="1">
          <a:blip r:embed="rId3">
            <a:extLst>
              <a:ext uri="{28A0092B-C50C-407E-A947-70E740481C1C}">
                <a14:useLocalDpi xmlns:a14="http://schemas.microsoft.com/office/drawing/2010/main" val="0"/>
              </a:ext>
            </a:extLst>
          </a:blip>
          <a:srcRect t="5324" b="8977"/>
          <a:stretch/>
        </p:blipFill>
        <p:spPr>
          <a:xfrm>
            <a:off x="5936921" y="2956067"/>
            <a:ext cx="5642133" cy="3418784"/>
          </a:xfrm>
          <a:prstGeom prst="rect">
            <a:avLst/>
          </a:prstGeom>
        </p:spPr>
      </p:pic>
      <p:sp>
        <p:nvSpPr>
          <p:cNvPr id="6" name="TextBox 5">
            <a:extLst>
              <a:ext uri="{FF2B5EF4-FFF2-40B4-BE49-F238E27FC236}">
                <a16:creationId xmlns:a16="http://schemas.microsoft.com/office/drawing/2014/main" id="{3B0D50F4-BADC-7039-A3BC-C190F8066C98}"/>
              </a:ext>
            </a:extLst>
          </p:cNvPr>
          <p:cNvSpPr txBox="1"/>
          <p:nvPr/>
        </p:nvSpPr>
        <p:spPr>
          <a:xfrm>
            <a:off x="8534138" y="2214971"/>
            <a:ext cx="2959656" cy="707886"/>
          </a:xfrm>
          <a:prstGeom prst="rect">
            <a:avLst/>
          </a:prstGeom>
          <a:noFill/>
          <a:ln w="38100">
            <a:solidFill>
              <a:srgbClr val="C00000"/>
            </a:solidFill>
          </a:ln>
        </p:spPr>
        <p:txBody>
          <a:bodyPr wrap="square" rtlCol="0">
            <a:spAutoFit/>
          </a:bodyPr>
          <a:lstStyle/>
          <a:p>
            <a:r>
              <a:rPr lang="en-US" sz="2000" b="1" dirty="0">
                <a:solidFill>
                  <a:schemeClr val="tx2">
                    <a:lumMod val="10000"/>
                  </a:schemeClr>
                </a:solidFill>
              </a:rPr>
              <a:t>Original Experimental Oxygen Levels</a:t>
            </a:r>
          </a:p>
        </p:txBody>
      </p:sp>
      <p:cxnSp>
        <p:nvCxnSpPr>
          <p:cNvPr id="7" name="Straight Arrow Connector 6">
            <a:extLst>
              <a:ext uri="{FF2B5EF4-FFF2-40B4-BE49-F238E27FC236}">
                <a16:creationId xmlns:a16="http://schemas.microsoft.com/office/drawing/2014/main" id="{51B8C0FD-6352-23EF-0084-938B3B1034FD}"/>
              </a:ext>
            </a:extLst>
          </p:cNvPr>
          <p:cNvCxnSpPr>
            <a:cxnSpLocks/>
          </p:cNvCxnSpPr>
          <p:nvPr/>
        </p:nvCxnSpPr>
        <p:spPr>
          <a:xfrm>
            <a:off x="8757987" y="2915019"/>
            <a:ext cx="0" cy="105050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5E546EC-0E55-6145-04DE-E92B2A204C4B}"/>
              </a:ext>
            </a:extLst>
          </p:cNvPr>
          <p:cNvCxnSpPr>
            <a:cxnSpLocks/>
          </p:cNvCxnSpPr>
          <p:nvPr/>
        </p:nvCxnSpPr>
        <p:spPr>
          <a:xfrm>
            <a:off x="9156192" y="2915019"/>
            <a:ext cx="0" cy="74893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4A76F28-3036-8634-D613-825DDD62CB85}"/>
              </a:ext>
            </a:extLst>
          </p:cNvPr>
          <p:cNvCxnSpPr>
            <a:cxnSpLocks/>
          </p:cNvCxnSpPr>
          <p:nvPr/>
        </p:nvCxnSpPr>
        <p:spPr>
          <a:xfrm>
            <a:off x="10036685" y="2915019"/>
            <a:ext cx="1" cy="67015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583DCC4-7625-F515-5476-F09CC572453E}"/>
              </a:ext>
            </a:extLst>
          </p:cNvPr>
          <p:cNvSpPr txBox="1"/>
          <p:nvPr/>
        </p:nvSpPr>
        <p:spPr>
          <a:xfrm>
            <a:off x="6042835" y="1583024"/>
            <a:ext cx="5812464" cy="369332"/>
          </a:xfrm>
          <a:prstGeom prst="rect">
            <a:avLst/>
          </a:prstGeom>
          <a:noFill/>
        </p:spPr>
        <p:txBody>
          <a:bodyPr wrap="square" rtlCol="0">
            <a:spAutoFit/>
          </a:bodyPr>
          <a:lstStyle/>
          <a:p>
            <a:r>
              <a:rPr lang="en-US" b="1" dirty="0"/>
              <a:t>Hypothesized Interaction Between CO</a:t>
            </a:r>
            <a:r>
              <a:rPr lang="en-US" b="1" baseline="-25000" dirty="0"/>
              <a:t>2</a:t>
            </a:r>
            <a:r>
              <a:rPr lang="en-US" b="1" dirty="0"/>
              <a:t> &amp; Hypoxia</a:t>
            </a:r>
          </a:p>
        </p:txBody>
      </p:sp>
    </p:spTree>
    <p:extLst>
      <p:ext uri="{BB962C8B-B14F-4D97-AF65-F5344CB8AC3E}">
        <p14:creationId xmlns:p14="http://schemas.microsoft.com/office/powerpoint/2010/main" val="1285358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1E24C-B0C3-FA89-8B23-5C33AFF356E6}"/>
              </a:ext>
            </a:extLst>
          </p:cNvPr>
          <p:cNvSpPr>
            <a:spLocks noGrp="1"/>
          </p:cNvSpPr>
          <p:nvPr>
            <p:ph type="title"/>
          </p:nvPr>
        </p:nvSpPr>
        <p:spPr>
          <a:xfrm>
            <a:off x="838200" y="109941"/>
            <a:ext cx="10515600" cy="1325563"/>
          </a:xfrm>
        </p:spPr>
        <p:txBody>
          <a:bodyPr/>
          <a:lstStyle/>
          <a:p>
            <a:r>
              <a:rPr lang="en-US" dirty="0"/>
              <a:t>Outline</a:t>
            </a:r>
          </a:p>
        </p:txBody>
      </p:sp>
      <p:sp>
        <p:nvSpPr>
          <p:cNvPr id="3" name="Content Placeholder 2">
            <a:extLst>
              <a:ext uri="{FF2B5EF4-FFF2-40B4-BE49-F238E27FC236}">
                <a16:creationId xmlns:a16="http://schemas.microsoft.com/office/drawing/2014/main" id="{83433FAC-B164-0D15-2243-0D6E174358D1}"/>
              </a:ext>
            </a:extLst>
          </p:cNvPr>
          <p:cNvSpPr>
            <a:spLocks noGrp="1"/>
          </p:cNvSpPr>
          <p:nvPr>
            <p:ph idx="1"/>
          </p:nvPr>
        </p:nvSpPr>
        <p:spPr>
          <a:xfrm>
            <a:off x="838200" y="1435504"/>
            <a:ext cx="10515600" cy="4922766"/>
          </a:xfrm>
        </p:spPr>
        <p:txBody>
          <a:bodyPr>
            <a:normAutofit/>
          </a:bodyPr>
          <a:lstStyle/>
          <a:p>
            <a:pPr marL="0" indent="0">
              <a:buNone/>
            </a:pPr>
            <a:r>
              <a:rPr lang="en-US" b="1" dirty="0"/>
              <a:t>Chapter 1: </a:t>
            </a:r>
            <a:r>
              <a:rPr lang="en-US" dirty="0"/>
              <a:t>Measure metabolic effects of CO</a:t>
            </a:r>
            <a:r>
              <a:rPr lang="en-US" baseline="-25000" dirty="0"/>
              <a:t>2</a:t>
            </a:r>
            <a:r>
              <a:rPr lang="en-US" dirty="0"/>
              <a:t>, temperature, and oxygen treatments</a:t>
            </a:r>
          </a:p>
          <a:p>
            <a:pPr marL="0" indent="0">
              <a:spcBef>
                <a:spcPts val="3000"/>
              </a:spcBef>
              <a:buNone/>
            </a:pPr>
            <a:r>
              <a:rPr lang="en-US" b="1" dirty="0"/>
              <a:t>Chapter 2: </a:t>
            </a:r>
            <a:r>
              <a:rPr lang="en-US" sz="2800" dirty="0"/>
              <a:t>Does acidification alter metabolic response to progressive, acute hypoxia? </a:t>
            </a:r>
            <a:endParaRPr lang="en-US" dirty="0"/>
          </a:p>
          <a:p>
            <a:pPr marL="0" indent="0">
              <a:spcBef>
                <a:spcPts val="3000"/>
              </a:spcBef>
              <a:buNone/>
            </a:pPr>
            <a:r>
              <a:rPr lang="en-US" b="1" dirty="0"/>
              <a:t>Chapter 3: </a:t>
            </a:r>
            <a:r>
              <a:rPr lang="en-US" dirty="0"/>
              <a:t>Identify mechanism of pH regulation in early life stages across CO</a:t>
            </a:r>
            <a:r>
              <a:rPr lang="en-US" baseline="-25000" dirty="0"/>
              <a:t>2</a:t>
            </a:r>
            <a:r>
              <a:rPr lang="en-US" dirty="0"/>
              <a:t> and temperature levels</a:t>
            </a:r>
          </a:p>
          <a:p>
            <a:pPr marL="0" indent="0">
              <a:spcBef>
                <a:spcPts val="3000"/>
              </a:spcBef>
              <a:buNone/>
            </a:pPr>
            <a:r>
              <a:rPr lang="en-US" b="1" dirty="0"/>
              <a:t>Chapter 4: </a:t>
            </a:r>
            <a:r>
              <a:rPr lang="en-US" dirty="0"/>
              <a:t>Attribute early life hypoxia responses to energetic mechanisms using a Dynamic Energy Budget</a:t>
            </a:r>
            <a:endParaRPr lang="en-US" b="1" dirty="0"/>
          </a:p>
        </p:txBody>
      </p:sp>
      <p:sp>
        <p:nvSpPr>
          <p:cNvPr id="4" name="Rectangle 3">
            <a:extLst>
              <a:ext uri="{FF2B5EF4-FFF2-40B4-BE49-F238E27FC236}">
                <a16:creationId xmlns:a16="http://schemas.microsoft.com/office/drawing/2014/main" id="{93BD2BA2-9EC6-2629-0E3E-616242F10091}"/>
              </a:ext>
            </a:extLst>
          </p:cNvPr>
          <p:cNvSpPr/>
          <p:nvPr/>
        </p:nvSpPr>
        <p:spPr>
          <a:xfrm>
            <a:off x="701750" y="2456127"/>
            <a:ext cx="10781414" cy="1095153"/>
          </a:xfrm>
          <a:prstGeom prst="rect">
            <a:avLst/>
          </a:prstGeom>
          <a:no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956D3B7-F3C5-9D49-CD70-7379FA7BAD9A}"/>
              </a:ext>
            </a:extLst>
          </p:cNvPr>
          <p:cNvSpPr/>
          <p:nvPr/>
        </p:nvSpPr>
        <p:spPr>
          <a:xfrm>
            <a:off x="701750" y="3678864"/>
            <a:ext cx="10781414" cy="2573081"/>
          </a:xfrm>
          <a:prstGeom prst="rect">
            <a:avLst/>
          </a:prstGeom>
          <a:solidFill>
            <a:schemeClr val="bg1">
              <a:alpha val="4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9BEB819-7C18-921D-58B1-E7B55318584A}"/>
              </a:ext>
            </a:extLst>
          </p:cNvPr>
          <p:cNvSpPr/>
          <p:nvPr/>
        </p:nvSpPr>
        <p:spPr>
          <a:xfrm>
            <a:off x="572386" y="1417784"/>
            <a:ext cx="10781414" cy="910759"/>
          </a:xfrm>
          <a:prstGeom prst="rect">
            <a:avLst/>
          </a:prstGeom>
          <a:solidFill>
            <a:schemeClr val="bg1">
              <a:alpha val="4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57427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F2044-11F0-30CF-EEBD-4263BECE7DD0}"/>
              </a:ext>
            </a:extLst>
          </p:cNvPr>
          <p:cNvSpPr>
            <a:spLocks noGrp="1"/>
          </p:cNvSpPr>
          <p:nvPr>
            <p:ph type="title"/>
          </p:nvPr>
        </p:nvSpPr>
        <p:spPr>
          <a:xfrm>
            <a:off x="838200" y="99311"/>
            <a:ext cx="10515600" cy="1325563"/>
          </a:xfrm>
        </p:spPr>
        <p:txBody>
          <a:bodyPr>
            <a:normAutofit/>
          </a:bodyPr>
          <a:lstStyle/>
          <a:p>
            <a:r>
              <a:rPr lang="en-US" sz="3700" b="1" dirty="0"/>
              <a:t>Chapter 2: </a:t>
            </a:r>
            <a:r>
              <a:rPr lang="en-US" sz="3700" dirty="0"/>
              <a:t>Does acidification alter metabolic response to progressive, acute hypoxia?</a:t>
            </a:r>
            <a:endParaRPr lang="en-US" sz="3700" b="1" dirty="0"/>
          </a:p>
        </p:txBody>
      </p:sp>
      <p:sp>
        <p:nvSpPr>
          <p:cNvPr id="3" name="Content Placeholder 2">
            <a:extLst>
              <a:ext uri="{FF2B5EF4-FFF2-40B4-BE49-F238E27FC236}">
                <a16:creationId xmlns:a16="http://schemas.microsoft.com/office/drawing/2014/main" id="{EF8CD829-2E50-2389-2B48-B6E5744E4188}"/>
              </a:ext>
            </a:extLst>
          </p:cNvPr>
          <p:cNvSpPr>
            <a:spLocks noGrp="1"/>
          </p:cNvSpPr>
          <p:nvPr>
            <p:ph idx="1"/>
          </p:nvPr>
        </p:nvSpPr>
        <p:spPr>
          <a:xfrm>
            <a:off x="6096000" y="1743853"/>
            <a:ext cx="5791200" cy="4613866"/>
          </a:xfrm>
        </p:spPr>
        <p:txBody>
          <a:bodyPr>
            <a:normAutofit fontScale="92500" lnSpcReduction="20000"/>
          </a:bodyPr>
          <a:lstStyle/>
          <a:p>
            <a:pPr marL="0" indent="0">
              <a:buNone/>
            </a:pPr>
            <a:r>
              <a:rPr lang="en-US" dirty="0"/>
              <a:t>Objective</a:t>
            </a:r>
          </a:p>
          <a:p>
            <a:r>
              <a:rPr lang="en-US" dirty="0"/>
              <a:t>Measure how CO</a:t>
            </a:r>
            <a:r>
              <a:rPr lang="en-US" baseline="-25000" dirty="0"/>
              <a:t>2</a:t>
            </a:r>
            <a:r>
              <a:rPr lang="en-US" dirty="0"/>
              <a:t> affects sensitivity to hypoxia. </a:t>
            </a:r>
          </a:p>
          <a:p>
            <a:endParaRPr lang="en-US" dirty="0"/>
          </a:p>
          <a:p>
            <a:pPr marL="0" indent="0">
              <a:buNone/>
            </a:pPr>
            <a:r>
              <a:rPr lang="en-US" dirty="0"/>
              <a:t>Methods</a:t>
            </a:r>
          </a:p>
          <a:p>
            <a:r>
              <a:rPr lang="en-US" dirty="0"/>
              <a:t>Reared </a:t>
            </a:r>
            <a:r>
              <a:rPr lang="en-US" i="1" dirty="0"/>
              <a:t>M. menidia</a:t>
            </a:r>
            <a:r>
              <a:rPr lang="en-US" dirty="0"/>
              <a:t> at three CO</a:t>
            </a:r>
            <a:r>
              <a:rPr lang="en-US" baseline="-25000" dirty="0"/>
              <a:t>2</a:t>
            </a:r>
            <a:r>
              <a:rPr lang="en-US" dirty="0"/>
              <a:t> levels.</a:t>
            </a:r>
          </a:p>
          <a:p>
            <a:r>
              <a:rPr lang="en-US" dirty="0"/>
              <a:t>Respirometry on:</a:t>
            </a:r>
          </a:p>
          <a:p>
            <a:pPr lvl="1"/>
            <a:r>
              <a:rPr lang="en-US" dirty="0"/>
              <a:t>Embryos</a:t>
            </a:r>
          </a:p>
          <a:p>
            <a:pPr lvl="1"/>
            <a:r>
              <a:rPr lang="en-US" dirty="0"/>
              <a:t>2 day-post-hatch larvae</a:t>
            </a:r>
          </a:p>
          <a:p>
            <a:pPr lvl="1"/>
            <a:r>
              <a:rPr lang="en-US" dirty="0"/>
              <a:t>5 day-post-hatch larvae</a:t>
            </a:r>
          </a:p>
          <a:p>
            <a:r>
              <a:rPr lang="en-US" dirty="0"/>
              <a:t>Let oxygen reach ~0 and calculate </a:t>
            </a:r>
            <a:r>
              <a:rPr lang="en-US" i="1" dirty="0" err="1"/>
              <a:t>P</a:t>
            </a:r>
            <a:r>
              <a:rPr lang="en-US" baseline="-25000" dirty="0" err="1"/>
              <a:t>crit</a:t>
            </a:r>
            <a:endParaRPr lang="en-US" dirty="0"/>
          </a:p>
        </p:txBody>
      </p:sp>
      <p:pic>
        <p:nvPicPr>
          <p:cNvPr id="7" name="Picture 6" descr="A picture containing indoor, cluttered&#10;&#10;Description automatically generated">
            <a:extLst>
              <a:ext uri="{FF2B5EF4-FFF2-40B4-BE49-F238E27FC236}">
                <a16:creationId xmlns:a16="http://schemas.microsoft.com/office/drawing/2014/main" id="{248E6079-FECD-AD56-301E-840CA780D4CA}"/>
              </a:ext>
            </a:extLst>
          </p:cNvPr>
          <p:cNvPicPr>
            <a:picLocks noChangeAspect="1"/>
          </p:cNvPicPr>
          <p:nvPr/>
        </p:nvPicPr>
        <p:blipFill rotWithShape="1">
          <a:blip r:embed="rId2">
            <a:extLst>
              <a:ext uri="{28A0092B-C50C-407E-A947-70E740481C1C}">
                <a14:useLocalDpi xmlns:a14="http://schemas.microsoft.com/office/drawing/2010/main" val="0"/>
              </a:ext>
            </a:extLst>
          </a:blip>
          <a:srcRect t="19149" b="3396"/>
          <a:stretch/>
        </p:blipFill>
        <p:spPr>
          <a:xfrm>
            <a:off x="829333" y="1690688"/>
            <a:ext cx="4579089" cy="4729037"/>
          </a:xfrm>
          <a:prstGeom prst="rect">
            <a:avLst/>
          </a:prstGeom>
          <a:ln w="28575">
            <a:solidFill>
              <a:schemeClr val="accent1"/>
            </a:solidFill>
          </a:ln>
        </p:spPr>
      </p:pic>
    </p:spTree>
    <p:extLst>
      <p:ext uri="{BB962C8B-B14F-4D97-AF65-F5344CB8AC3E}">
        <p14:creationId xmlns:p14="http://schemas.microsoft.com/office/powerpoint/2010/main" val="966713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F2044-11F0-30CF-EEBD-4263BECE7DD0}"/>
              </a:ext>
            </a:extLst>
          </p:cNvPr>
          <p:cNvSpPr>
            <a:spLocks noGrp="1"/>
          </p:cNvSpPr>
          <p:nvPr>
            <p:ph type="title"/>
          </p:nvPr>
        </p:nvSpPr>
        <p:spPr>
          <a:xfrm>
            <a:off x="838200" y="99311"/>
            <a:ext cx="10515600" cy="1325563"/>
          </a:xfrm>
        </p:spPr>
        <p:txBody>
          <a:bodyPr>
            <a:normAutofit/>
          </a:bodyPr>
          <a:lstStyle/>
          <a:p>
            <a:r>
              <a:rPr lang="en-US" sz="3700" b="1" dirty="0"/>
              <a:t>Chapter 2: </a:t>
            </a:r>
            <a:r>
              <a:rPr lang="en-US" sz="3700" dirty="0"/>
              <a:t>Does acidification alter metabolic response to progressive, acute hypoxia?</a:t>
            </a:r>
            <a:endParaRPr lang="en-US" sz="3700" b="1" dirty="0"/>
          </a:p>
        </p:txBody>
      </p:sp>
      <p:sp>
        <p:nvSpPr>
          <p:cNvPr id="3" name="Content Placeholder 2">
            <a:extLst>
              <a:ext uri="{FF2B5EF4-FFF2-40B4-BE49-F238E27FC236}">
                <a16:creationId xmlns:a16="http://schemas.microsoft.com/office/drawing/2014/main" id="{EF8CD829-2E50-2389-2B48-B6E5744E4188}"/>
              </a:ext>
            </a:extLst>
          </p:cNvPr>
          <p:cNvSpPr>
            <a:spLocks noGrp="1"/>
          </p:cNvSpPr>
          <p:nvPr>
            <p:ph idx="1"/>
          </p:nvPr>
        </p:nvSpPr>
        <p:spPr>
          <a:xfrm>
            <a:off x="491490" y="2169042"/>
            <a:ext cx="5367050" cy="4124882"/>
          </a:xfrm>
        </p:spPr>
        <p:txBody>
          <a:bodyPr>
            <a:normAutofit/>
          </a:bodyPr>
          <a:lstStyle/>
          <a:p>
            <a:pPr marL="0" indent="0">
              <a:buNone/>
            </a:pPr>
            <a:r>
              <a:rPr lang="en-US" dirty="0"/>
              <a:t>Hypotheses</a:t>
            </a:r>
          </a:p>
          <a:p>
            <a:r>
              <a:rPr lang="en-US" b="1" dirty="0"/>
              <a:t>Metabolism increases </a:t>
            </a:r>
            <a:r>
              <a:rPr lang="en-US" dirty="0"/>
              <a:t>with high CO</a:t>
            </a:r>
            <a:r>
              <a:rPr lang="en-US" baseline="-25000" dirty="0"/>
              <a:t>2. </a:t>
            </a:r>
          </a:p>
          <a:p>
            <a:r>
              <a:rPr lang="en-US" dirty="0"/>
              <a:t>High CO</a:t>
            </a:r>
            <a:r>
              <a:rPr lang="en-US" baseline="-25000" dirty="0"/>
              <a:t>2</a:t>
            </a:r>
            <a:r>
              <a:rPr lang="en-US" dirty="0"/>
              <a:t> </a:t>
            </a:r>
            <a:r>
              <a:rPr lang="en-US" b="1" dirty="0"/>
              <a:t>increases </a:t>
            </a:r>
            <a:r>
              <a:rPr lang="en-US" b="1" i="1" dirty="0" err="1"/>
              <a:t>P</a:t>
            </a:r>
            <a:r>
              <a:rPr lang="en-US" b="1" baseline="-25000" dirty="0" err="1"/>
              <a:t>crit</a:t>
            </a:r>
            <a:r>
              <a:rPr lang="en-US" b="1" dirty="0"/>
              <a:t> </a:t>
            </a:r>
            <a:r>
              <a:rPr lang="en-US" dirty="0"/>
              <a:t>(hypoxia sensitivity)</a:t>
            </a:r>
          </a:p>
        </p:txBody>
      </p:sp>
      <p:pic>
        <p:nvPicPr>
          <p:cNvPr id="4" name="Picture 3" descr="A picture containing text, person&#10;&#10;Description automatically generated">
            <a:extLst>
              <a:ext uri="{FF2B5EF4-FFF2-40B4-BE49-F238E27FC236}">
                <a16:creationId xmlns:a16="http://schemas.microsoft.com/office/drawing/2014/main" id="{17DFAEAC-2E33-BF4F-CECE-0D27B4D38334}"/>
              </a:ext>
            </a:extLst>
          </p:cNvPr>
          <p:cNvPicPr>
            <a:picLocks noChangeAspect="1"/>
          </p:cNvPicPr>
          <p:nvPr/>
        </p:nvPicPr>
        <p:blipFill rotWithShape="1">
          <a:blip r:embed="rId2">
            <a:extLst>
              <a:ext uri="{28A0092B-C50C-407E-A947-70E740481C1C}">
                <a14:useLocalDpi xmlns:a14="http://schemas.microsoft.com/office/drawing/2010/main" val="0"/>
              </a:ext>
            </a:extLst>
          </a:blip>
          <a:srcRect r="8373"/>
          <a:stretch/>
        </p:blipFill>
        <p:spPr>
          <a:xfrm>
            <a:off x="5858540" y="1573732"/>
            <a:ext cx="5874222" cy="4808234"/>
          </a:xfrm>
          <a:prstGeom prst="rect">
            <a:avLst/>
          </a:prstGeom>
          <a:ln w="28575">
            <a:solidFill>
              <a:schemeClr val="accent1"/>
            </a:solidFill>
          </a:ln>
        </p:spPr>
      </p:pic>
    </p:spTree>
    <p:extLst>
      <p:ext uri="{BB962C8B-B14F-4D97-AF65-F5344CB8AC3E}">
        <p14:creationId xmlns:p14="http://schemas.microsoft.com/office/powerpoint/2010/main" val="31630343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59CB4-D365-EDEE-E575-198C4C1BE02B}"/>
              </a:ext>
            </a:extLst>
          </p:cNvPr>
          <p:cNvSpPr>
            <a:spLocks noGrp="1"/>
          </p:cNvSpPr>
          <p:nvPr>
            <p:ph type="title"/>
          </p:nvPr>
        </p:nvSpPr>
        <p:spPr>
          <a:xfrm>
            <a:off x="444796" y="-119969"/>
            <a:ext cx="10515600" cy="1325563"/>
          </a:xfrm>
        </p:spPr>
        <p:txBody>
          <a:bodyPr/>
          <a:lstStyle/>
          <a:p>
            <a:r>
              <a:rPr lang="en-US" dirty="0"/>
              <a:t>Chapter 2 Results: Metabolic Rates</a:t>
            </a:r>
          </a:p>
        </p:txBody>
      </p:sp>
      <p:sp>
        <p:nvSpPr>
          <p:cNvPr id="3" name="Content Placeholder 2">
            <a:extLst>
              <a:ext uri="{FF2B5EF4-FFF2-40B4-BE49-F238E27FC236}">
                <a16:creationId xmlns:a16="http://schemas.microsoft.com/office/drawing/2014/main" id="{D927EFB0-6DE9-FC03-6B27-B7FD4B5A1E8B}"/>
              </a:ext>
            </a:extLst>
          </p:cNvPr>
          <p:cNvSpPr>
            <a:spLocks noGrp="1"/>
          </p:cNvSpPr>
          <p:nvPr>
            <p:ph idx="1"/>
          </p:nvPr>
        </p:nvSpPr>
        <p:spPr>
          <a:xfrm>
            <a:off x="5363574" y="1825625"/>
            <a:ext cx="5990226" cy="4351338"/>
          </a:xfrm>
        </p:spPr>
        <p:txBody>
          <a:bodyPr/>
          <a:lstStyle/>
          <a:p>
            <a:r>
              <a:rPr lang="en-US" dirty="0"/>
              <a:t>Opposite responses in embryos and larvae</a:t>
            </a:r>
          </a:p>
          <a:p>
            <a:r>
              <a:rPr lang="en-US" dirty="0"/>
              <a:t>Only affected at 22°C</a:t>
            </a:r>
          </a:p>
          <a:p>
            <a:pPr lvl="1"/>
            <a:r>
              <a:rPr lang="en-US" dirty="0"/>
              <a:t>Varying CO</a:t>
            </a:r>
            <a:r>
              <a:rPr lang="en-US" baseline="-25000" dirty="0"/>
              <a:t>2</a:t>
            </a:r>
            <a:r>
              <a:rPr lang="en-US" dirty="0"/>
              <a:t> treatments may have played a role</a:t>
            </a:r>
          </a:p>
          <a:p>
            <a:pPr marL="0" indent="0">
              <a:buNone/>
            </a:pPr>
            <a:endParaRPr lang="en-US" dirty="0"/>
          </a:p>
        </p:txBody>
      </p:sp>
      <p:pic>
        <p:nvPicPr>
          <p:cNvPr id="4" name="Picture 3" descr="Diagram&#10;&#10;Description automatically generated">
            <a:extLst>
              <a:ext uri="{FF2B5EF4-FFF2-40B4-BE49-F238E27FC236}">
                <a16:creationId xmlns:a16="http://schemas.microsoft.com/office/drawing/2014/main" id="{43CC1C9F-1257-81F3-16BC-9F3BE25134A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652" b="12996"/>
          <a:stretch/>
        </p:blipFill>
        <p:spPr bwMode="auto">
          <a:xfrm>
            <a:off x="274673" y="1050040"/>
            <a:ext cx="4743894" cy="5646511"/>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D2CADB02-4D1A-F988-261C-17F7419F536C}"/>
              </a:ext>
            </a:extLst>
          </p:cNvPr>
          <p:cNvSpPr txBox="1"/>
          <p:nvPr/>
        </p:nvSpPr>
        <p:spPr>
          <a:xfrm>
            <a:off x="1279602" y="1050040"/>
            <a:ext cx="952505" cy="307777"/>
          </a:xfrm>
          <a:prstGeom prst="rect">
            <a:avLst/>
          </a:prstGeom>
          <a:noFill/>
        </p:spPr>
        <p:txBody>
          <a:bodyPr wrap="none" rtlCol="0">
            <a:spAutoFit/>
          </a:bodyPr>
          <a:lstStyle/>
          <a:p>
            <a:r>
              <a:rPr lang="en-US" sz="1400" b="1" dirty="0">
                <a:solidFill>
                  <a:schemeClr val="tx2">
                    <a:lumMod val="10000"/>
                  </a:schemeClr>
                </a:solidFill>
                <a:latin typeface="Arial" panose="020B0604020202020204" pitchFamily="34" charset="0"/>
                <a:cs typeface="Arial" panose="020B0604020202020204" pitchFamily="34" charset="0"/>
              </a:rPr>
              <a:t>Embryos</a:t>
            </a:r>
          </a:p>
        </p:txBody>
      </p:sp>
      <p:sp>
        <p:nvSpPr>
          <p:cNvPr id="6" name="Rectangle 5">
            <a:extLst>
              <a:ext uri="{FF2B5EF4-FFF2-40B4-BE49-F238E27FC236}">
                <a16:creationId xmlns:a16="http://schemas.microsoft.com/office/drawing/2014/main" id="{A027D6F2-335D-1812-9613-21B5D7F32D60}"/>
              </a:ext>
            </a:extLst>
          </p:cNvPr>
          <p:cNvSpPr/>
          <p:nvPr/>
        </p:nvSpPr>
        <p:spPr>
          <a:xfrm>
            <a:off x="944880" y="1182734"/>
            <a:ext cx="190500" cy="1888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3798917-1C3B-0D85-784F-76A071EF0562}"/>
              </a:ext>
            </a:extLst>
          </p:cNvPr>
          <p:cNvSpPr/>
          <p:nvPr/>
        </p:nvSpPr>
        <p:spPr>
          <a:xfrm>
            <a:off x="838200" y="3955574"/>
            <a:ext cx="190500" cy="1888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5CD6260-D3C3-3FF7-8173-B96B60D7A53C}"/>
              </a:ext>
            </a:extLst>
          </p:cNvPr>
          <p:cNvSpPr/>
          <p:nvPr/>
        </p:nvSpPr>
        <p:spPr>
          <a:xfrm>
            <a:off x="3215640" y="3955574"/>
            <a:ext cx="190500" cy="1888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7AF581A-49B8-5ED0-0B3A-53490963482A}"/>
              </a:ext>
            </a:extLst>
          </p:cNvPr>
          <p:cNvSpPr txBox="1"/>
          <p:nvPr/>
        </p:nvSpPr>
        <p:spPr>
          <a:xfrm>
            <a:off x="899690" y="3896118"/>
            <a:ext cx="1712328" cy="307777"/>
          </a:xfrm>
          <a:prstGeom prst="rect">
            <a:avLst/>
          </a:prstGeom>
          <a:noFill/>
        </p:spPr>
        <p:txBody>
          <a:bodyPr wrap="none" rtlCol="0">
            <a:spAutoFit/>
          </a:bodyPr>
          <a:lstStyle/>
          <a:p>
            <a:r>
              <a:rPr lang="en-US" sz="1400" b="1" dirty="0">
                <a:solidFill>
                  <a:schemeClr val="tx2">
                    <a:lumMod val="10000"/>
                  </a:schemeClr>
                </a:solidFill>
                <a:latin typeface="Arial" panose="020B0604020202020204" pitchFamily="34" charset="0"/>
                <a:cs typeface="Arial" panose="020B0604020202020204" pitchFamily="34" charset="0"/>
              </a:rPr>
              <a:t>2 days-post-hatch</a:t>
            </a:r>
          </a:p>
        </p:txBody>
      </p:sp>
      <p:sp>
        <p:nvSpPr>
          <p:cNvPr id="10" name="TextBox 9">
            <a:extLst>
              <a:ext uri="{FF2B5EF4-FFF2-40B4-BE49-F238E27FC236}">
                <a16:creationId xmlns:a16="http://schemas.microsoft.com/office/drawing/2014/main" id="{C532CF4E-1D96-C4DF-E70A-1C0C46514A9B}"/>
              </a:ext>
            </a:extLst>
          </p:cNvPr>
          <p:cNvSpPr txBox="1"/>
          <p:nvPr/>
        </p:nvSpPr>
        <p:spPr>
          <a:xfrm>
            <a:off x="3212008" y="3873295"/>
            <a:ext cx="1712328" cy="307777"/>
          </a:xfrm>
          <a:prstGeom prst="rect">
            <a:avLst/>
          </a:prstGeom>
          <a:noFill/>
        </p:spPr>
        <p:txBody>
          <a:bodyPr wrap="none" rtlCol="0">
            <a:spAutoFit/>
          </a:bodyPr>
          <a:lstStyle/>
          <a:p>
            <a:r>
              <a:rPr lang="en-US" sz="1400" b="1" dirty="0">
                <a:solidFill>
                  <a:schemeClr val="tx2">
                    <a:lumMod val="10000"/>
                  </a:schemeClr>
                </a:solidFill>
                <a:latin typeface="Arial" panose="020B0604020202020204" pitchFamily="34" charset="0"/>
                <a:cs typeface="Arial" panose="020B0604020202020204" pitchFamily="34" charset="0"/>
              </a:rPr>
              <a:t>5 days-post-hatch</a:t>
            </a:r>
          </a:p>
        </p:txBody>
      </p:sp>
      <p:graphicFrame>
        <p:nvGraphicFramePr>
          <p:cNvPr id="11" name="Table 10">
            <a:extLst>
              <a:ext uri="{FF2B5EF4-FFF2-40B4-BE49-F238E27FC236}">
                <a16:creationId xmlns:a16="http://schemas.microsoft.com/office/drawing/2014/main" id="{C57E657B-4722-26FE-D5C0-FCC1EE16FECD}"/>
              </a:ext>
            </a:extLst>
          </p:cNvPr>
          <p:cNvGraphicFramePr>
            <a:graphicFrameLocks noGrp="1"/>
          </p:cNvGraphicFramePr>
          <p:nvPr>
            <p:extLst>
              <p:ext uri="{D42A27DB-BD31-4B8C-83A1-F6EECF244321}">
                <p14:modId xmlns:p14="http://schemas.microsoft.com/office/powerpoint/2010/main" val="4142280576"/>
              </p:ext>
            </p:extLst>
          </p:nvPr>
        </p:nvGraphicFramePr>
        <p:xfrm>
          <a:off x="5572329" y="4448334"/>
          <a:ext cx="6126481" cy="1296164"/>
        </p:xfrm>
        <a:graphic>
          <a:graphicData uri="http://schemas.openxmlformats.org/drawingml/2006/table">
            <a:tbl>
              <a:tblPr firstRow="1" firstCol="1" bandRow="1">
                <a:tableStyleId>{5C22544A-7EE6-4342-B048-85BDC9FD1C3A}</a:tableStyleId>
              </a:tblPr>
              <a:tblGrid>
                <a:gridCol w="757351">
                  <a:extLst>
                    <a:ext uri="{9D8B030D-6E8A-4147-A177-3AD203B41FA5}">
                      <a16:colId xmlns:a16="http://schemas.microsoft.com/office/drawing/2014/main" val="173058543"/>
                    </a:ext>
                  </a:extLst>
                </a:gridCol>
                <a:gridCol w="894855">
                  <a:extLst>
                    <a:ext uri="{9D8B030D-6E8A-4147-A177-3AD203B41FA5}">
                      <a16:colId xmlns:a16="http://schemas.microsoft.com/office/drawing/2014/main" val="3529316599"/>
                    </a:ext>
                  </a:extLst>
                </a:gridCol>
                <a:gridCol w="894855">
                  <a:extLst>
                    <a:ext uri="{9D8B030D-6E8A-4147-A177-3AD203B41FA5}">
                      <a16:colId xmlns:a16="http://schemas.microsoft.com/office/drawing/2014/main" val="4138103696"/>
                    </a:ext>
                  </a:extLst>
                </a:gridCol>
                <a:gridCol w="894855">
                  <a:extLst>
                    <a:ext uri="{9D8B030D-6E8A-4147-A177-3AD203B41FA5}">
                      <a16:colId xmlns:a16="http://schemas.microsoft.com/office/drawing/2014/main" val="3641931470"/>
                    </a:ext>
                  </a:extLst>
                </a:gridCol>
                <a:gridCol w="894855">
                  <a:extLst>
                    <a:ext uri="{9D8B030D-6E8A-4147-A177-3AD203B41FA5}">
                      <a16:colId xmlns:a16="http://schemas.microsoft.com/office/drawing/2014/main" val="930764527"/>
                    </a:ext>
                  </a:extLst>
                </a:gridCol>
                <a:gridCol w="894855">
                  <a:extLst>
                    <a:ext uri="{9D8B030D-6E8A-4147-A177-3AD203B41FA5}">
                      <a16:colId xmlns:a16="http://schemas.microsoft.com/office/drawing/2014/main" val="3724776222"/>
                    </a:ext>
                  </a:extLst>
                </a:gridCol>
                <a:gridCol w="894855">
                  <a:extLst>
                    <a:ext uri="{9D8B030D-6E8A-4147-A177-3AD203B41FA5}">
                      <a16:colId xmlns:a16="http://schemas.microsoft.com/office/drawing/2014/main" val="716496063"/>
                    </a:ext>
                  </a:extLst>
                </a:gridCol>
              </a:tblGrid>
              <a:tr h="0">
                <a:tc>
                  <a:txBody>
                    <a:bodyPr/>
                    <a:lstStyle/>
                    <a:p>
                      <a:pPr marL="0" marR="0">
                        <a:spcBef>
                          <a:spcPts val="0"/>
                        </a:spcBef>
                        <a:spcAft>
                          <a:spcPts val="0"/>
                        </a:spcAft>
                      </a:pPr>
                      <a:r>
                        <a:rPr lang="en-US" sz="1600" b="1" dirty="0">
                          <a:effectLst/>
                        </a:rPr>
                        <a:t> </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gridSpan="3">
                  <a:txBody>
                    <a:bodyPr/>
                    <a:lstStyle/>
                    <a:p>
                      <a:pPr marL="0" marR="0">
                        <a:lnSpc>
                          <a:spcPct val="150000"/>
                        </a:lnSpc>
                        <a:spcBef>
                          <a:spcPts val="0"/>
                        </a:spcBef>
                        <a:spcAft>
                          <a:spcPts val="0"/>
                        </a:spcAft>
                      </a:pPr>
                      <a:r>
                        <a:rPr lang="en-US" sz="1600" b="1" dirty="0">
                          <a:effectLst/>
                        </a:rPr>
                        <a:t>pH</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gridSpan="3">
                  <a:txBody>
                    <a:bodyPr/>
                    <a:lstStyle/>
                    <a:p>
                      <a:pPr marL="0" marR="0">
                        <a:lnSpc>
                          <a:spcPct val="150000"/>
                        </a:lnSpc>
                        <a:spcBef>
                          <a:spcPts val="0"/>
                        </a:spcBef>
                        <a:spcAft>
                          <a:spcPts val="0"/>
                        </a:spcAft>
                      </a:pPr>
                      <a:r>
                        <a:rPr lang="en-US" sz="1600" b="1">
                          <a:effectLst/>
                        </a:rPr>
                        <a:t>pCO</a:t>
                      </a:r>
                      <a:r>
                        <a:rPr lang="en-US" sz="1600" b="1" baseline="-25000">
                          <a:effectLst/>
                        </a:rPr>
                        <a:t>2</a:t>
                      </a:r>
                      <a:r>
                        <a:rPr lang="en-US" sz="1600" b="1">
                          <a:effectLst/>
                        </a:rPr>
                        <a:t> (µatm)</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44700289"/>
                  </a:ext>
                </a:extLst>
              </a:tr>
              <a:tr h="0">
                <a:tc>
                  <a:txBody>
                    <a:bodyPr/>
                    <a:lstStyle/>
                    <a:p>
                      <a:pPr marL="0" marR="0">
                        <a:spcBef>
                          <a:spcPts val="0"/>
                        </a:spcBef>
                        <a:spcAft>
                          <a:spcPts val="0"/>
                        </a:spcAft>
                      </a:pPr>
                      <a:r>
                        <a:rPr lang="en-US" sz="1600" b="1">
                          <a:effectLst/>
                        </a:rPr>
                        <a:t> </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dirty="0" err="1">
                          <a:effectLst/>
                        </a:rPr>
                        <a:t>Amb</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dirty="0">
                          <a:effectLst/>
                        </a:rPr>
                        <a:t>Mod</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dirty="0">
                          <a:effectLst/>
                        </a:rPr>
                        <a:t>High</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a:effectLst/>
                        </a:rPr>
                        <a:t>Amb</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a:effectLst/>
                        </a:rPr>
                        <a:t>Mod</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a:effectLst/>
                        </a:rPr>
                        <a:t>High</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4323916"/>
                  </a:ext>
                </a:extLst>
              </a:tr>
              <a:tr h="0">
                <a:tc>
                  <a:txBody>
                    <a:bodyPr/>
                    <a:lstStyle/>
                    <a:p>
                      <a:pPr marL="0" marR="0">
                        <a:spcBef>
                          <a:spcPts val="0"/>
                        </a:spcBef>
                        <a:spcAft>
                          <a:spcPts val="0"/>
                        </a:spcAft>
                      </a:pPr>
                      <a:r>
                        <a:rPr lang="en-US" sz="1600" b="1">
                          <a:effectLst/>
                        </a:rPr>
                        <a:t>Exp. 1 </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a:effectLst/>
                        </a:rPr>
                        <a:t>7.94</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dirty="0">
                          <a:effectLst/>
                        </a:rPr>
                        <a:t>7.41</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dirty="0">
                          <a:effectLst/>
                        </a:rPr>
                        <a:t>7.13</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dirty="0">
                          <a:effectLst/>
                        </a:rPr>
                        <a:t>680</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dirty="0">
                          <a:effectLst/>
                        </a:rPr>
                        <a:t>1683</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dirty="0">
                          <a:effectLst/>
                        </a:rPr>
                        <a:t>3609</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28959800"/>
                  </a:ext>
                </a:extLst>
              </a:tr>
              <a:tr h="0">
                <a:tc>
                  <a:txBody>
                    <a:bodyPr/>
                    <a:lstStyle/>
                    <a:p>
                      <a:pPr marL="0" marR="0">
                        <a:spcBef>
                          <a:spcPts val="0"/>
                        </a:spcBef>
                        <a:spcAft>
                          <a:spcPts val="0"/>
                        </a:spcAft>
                      </a:pPr>
                      <a:r>
                        <a:rPr lang="en-US" sz="1600" b="1">
                          <a:effectLst/>
                        </a:rPr>
                        <a:t>Exp. 2</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a:effectLst/>
                        </a:rPr>
                        <a:t>8.08</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a:effectLst/>
                        </a:rPr>
                        <a:t>7.39</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a:effectLst/>
                        </a:rPr>
                        <a:t>7.09</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dirty="0">
                          <a:effectLst/>
                        </a:rPr>
                        <a:t>442</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dirty="0">
                          <a:effectLst/>
                        </a:rPr>
                        <a:t>2299</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dirty="0">
                          <a:effectLst/>
                        </a:rPr>
                        <a:t>4531</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50246085"/>
                  </a:ext>
                </a:extLst>
              </a:tr>
            </a:tbl>
          </a:graphicData>
        </a:graphic>
      </p:graphicFrame>
    </p:spTree>
    <p:extLst>
      <p:ext uri="{BB962C8B-B14F-4D97-AF65-F5344CB8AC3E}">
        <p14:creationId xmlns:p14="http://schemas.microsoft.com/office/powerpoint/2010/main" val="36843878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Diagram&#10;&#10;Description automatically generated">
            <a:extLst>
              <a:ext uri="{FF2B5EF4-FFF2-40B4-BE49-F238E27FC236}">
                <a16:creationId xmlns:a16="http://schemas.microsoft.com/office/drawing/2014/main" id="{C0A7DE7C-735B-55A5-B2ED-916DFACD728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903" t="17417" r="2298" b="19423"/>
          <a:stretch/>
        </p:blipFill>
        <p:spPr bwMode="auto">
          <a:xfrm>
            <a:off x="248772" y="1203928"/>
            <a:ext cx="8803029" cy="3518983"/>
          </a:xfrm>
          <a:prstGeom prst="rect">
            <a:avLst/>
          </a:prstGeom>
          <a:ln>
            <a:noFill/>
          </a:ln>
          <a:extLst>
            <a:ext uri="{53640926-AAD7-44D8-BBD7-CCE9431645EC}">
              <a14:shadowObscured xmlns:a14="http://schemas.microsoft.com/office/drawing/2010/main"/>
            </a:ext>
          </a:extLst>
        </p:spPr>
      </p:pic>
      <p:sp>
        <p:nvSpPr>
          <p:cNvPr id="2" name="Title 1">
            <a:extLst>
              <a:ext uri="{FF2B5EF4-FFF2-40B4-BE49-F238E27FC236}">
                <a16:creationId xmlns:a16="http://schemas.microsoft.com/office/drawing/2014/main" id="{56A59CB4-D365-EDEE-E575-198C4C1BE02B}"/>
              </a:ext>
            </a:extLst>
          </p:cNvPr>
          <p:cNvSpPr>
            <a:spLocks noGrp="1"/>
          </p:cNvSpPr>
          <p:nvPr>
            <p:ph type="title"/>
          </p:nvPr>
        </p:nvSpPr>
        <p:spPr>
          <a:xfrm>
            <a:off x="444796" y="-119969"/>
            <a:ext cx="10515600" cy="1325563"/>
          </a:xfrm>
        </p:spPr>
        <p:txBody>
          <a:bodyPr/>
          <a:lstStyle/>
          <a:p>
            <a:r>
              <a:rPr lang="en-US" dirty="0"/>
              <a:t>Chapter 2 Results: Critical Oxygen Level</a:t>
            </a:r>
          </a:p>
        </p:txBody>
      </p:sp>
      <p:sp>
        <p:nvSpPr>
          <p:cNvPr id="3" name="Content Placeholder 2">
            <a:extLst>
              <a:ext uri="{FF2B5EF4-FFF2-40B4-BE49-F238E27FC236}">
                <a16:creationId xmlns:a16="http://schemas.microsoft.com/office/drawing/2014/main" id="{D927EFB0-6DE9-FC03-6B27-B7FD4B5A1E8B}"/>
              </a:ext>
            </a:extLst>
          </p:cNvPr>
          <p:cNvSpPr>
            <a:spLocks noGrp="1"/>
          </p:cNvSpPr>
          <p:nvPr>
            <p:ph idx="1"/>
          </p:nvPr>
        </p:nvSpPr>
        <p:spPr>
          <a:xfrm>
            <a:off x="9455274" y="1393160"/>
            <a:ext cx="2906519" cy="1725960"/>
          </a:xfrm>
        </p:spPr>
        <p:txBody>
          <a:bodyPr/>
          <a:lstStyle/>
          <a:p>
            <a:pPr marL="0" indent="0">
              <a:buNone/>
            </a:pPr>
            <a:r>
              <a:rPr lang="en-US" dirty="0"/>
              <a:t>*Lower </a:t>
            </a:r>
            <a:r>
              <a:rPr lang="en-US" i="1" dirty="0" err="1"/>
              <a:t>P</a:t>
            </a:r>
            <a:r>
              <a:rPr lang="en-US" baseline="-25000" dirty="0" err="1"/>
              <a:t>crit</a:t>
            </a:r>
            <a:r>
              <a:rPr lang="en-US" dirty="0"/>
              <a:t> means </a:t>
            </a:r>
            <a:r>
              <a:rPr lang="en-US" b="1" dirty="0"/>
              <a:t>less</a:t>
            </a:r>
            <a:r>
              <a:rPr lang="en-US" dirty="0"/>
              <a:t> sensitive to hypoxia</a:t>
            </a:r>
          </a:p>
        </p:txBody>
      </p:sp>
      <p:sp>
        <p:nvSpPr>
          <p:cNvPr id="5" name="TextBox 4">
            <a:extLst>
              <a:ext uri="{FF2B5EF4-FFF2-40B4-BE49-F238E27FC236}">
                <a16:creationId xmlns:a16="http://schemas.microsoft.com/office/drawing/2014/main" id="{D2CADB02-4D1A-F988-261C-17F7419F536C}"/>
              </a:ext>
            </a:extLst>
          </p:cNvPr>
          <p:cNvSpPr txBox="1"/>
          <p:nvPr/>
        </p:nvSpPr>
        <p:spPr>
          <a:xfrm>
            <a:off x="1289378" y="1217711"/>
            <a:ext cx="952505" cy="307777"/>
          </a:xfrm>
          <a:prstGeom prst="rect">
            <a:avLst/>
          </a:prstGeom>
          <a:noFill/>
        </p:spPr>
        <p:txBody>
          <a:bodyPr wrap="none" rtlCol="0">
            <a:spAutoFit/>
          </a:bodyPr>
          <a:lstStyle/>
          <a:p>
            <a:r>
              <a:rPr lang="en-US" sz="1400" b="1" dirty="0">
                <a:solidFill>
                  <a:schemeClr val="tx2">
                    <a:lumMod val="10000"/>
                  </a:schemeClr>
                </a:solidFill>
                <a:latin typeface="Arial" panose="020B0604020202020204" pitchFamily="34" charset="0"/>
                <a:cs typeface="Arial" panose="020B0604020202020204" pitchFamily="34" charset="0"/>
              </a:rPr>
              <a:t>Embryos</a:t>
            </a:r>
          </a:p>
        </p:txBody>
      </p:sp>
      <p:sp>
        <p:nvSpPr>
          <p:cNvPr id="6" name="Rectangle 5">
            <a:extLst>
              <a:ext uri="{FF2B5EF4-FFF2-40B4-BE49-F238E27FC236}">
                <a16:creationId xmlns:a16="http://schemas.microsoft.com/office/drawing/2014/main" id="{A027D6F2-335D-1812-9613-21B5D7F32D60}"/>
              </a:ext>
            </a:extLst>
          </p:cNvPr>
          <p:cNvSpPr/>
          <p:nvPr/>
        </p:nvSpPr>
        <p:spPr>
          <a:xfrm>
            <a:off x="873206" y="1336902"/>
            <a:ext cx="246379" cy="253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3798917-1C3B-0D85-784F-76A071EF0562}"/>
              </a:ext>
            </a:extLst>
          </p:cNvPr>
          <p:cNvSpPr/>
          <p:nvPr/>
        </p:nvSpPr>
        <p:spPr>
          <a:xfrm>
            <a:off x="3261360" y="1371600"/>
            <a:ext cx="246380" cy="25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5CD6260-D3C3-3FF7-8173-B96B60D7A53C}"/>
              </a:ext>
            </a:extLst>
          </p:cNvPr>
          <p:cNvSpPr/>
          <p:nvPr/>
        </p:nvSpPr>
        <p:spPr>
          <a:xfrm>
            <a:off x="5608320" y="1393160"/>
            <a:ext cx="246380" cy="2324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7AF581A-49B8-5ED0-0B3A-53490963482A}"/>
              </a:ext>
            </a:extLst>
          </p:cNvPr>
          <p:cNvSpPr txBox="1"/>
          <p:nvPr/>
        </p:nvSpPr>
        <p:spPr>
          <a:xfrm>
            <a:off x="3513253" y="1217710"/>
            <a:ext cx="1237839" cy="307777"/>
          </a:xfrm>
          <a:prstGeom prst="rect">
            <a:avLst/>
          </a:prstGeom>
          <a:noFill/>
        </p:spPr>
        <p:txBody>
          <a:bodyPr wrap="none" rtlCol="0">
            <a:spAutoFit/>
          </a:bodyPr>
          <a:lstStyle/>
          <a:p>
            <a:r>
              <a:rPr lang="en-US" sz="1400" b="1" dirty="0">
                <a:solidFill>
                  <a:schemeClr val="tx2">
                    <a:lumMod val="10000"/>
                  </a:schemeClr>
                </a:solidFill>
                <a:latin typeface="Arial" panose="020B0604020202020204" pitchFamily="34" charset="0"/>
                <a:cs typeface="Arial" panose="020B0604020202020204" pitchFamily="34" charset="0"/>
              </a:rPr>
              <a:t>2dph Larvae</a:t>
            </a:r>
          </a:p>
        </p:txBody>
      </p:sp>
      <p:sp>
        <p:nvSpPr>
          <p:cNvPr id="10" name="TextBox 9">
            <a:extLst>
              <a:ext uri="{FF2B5EF4-FFF2-40B4-BE49-F238E27FC236}">
                <a16:creationId xmlns:a16="http://schemas.microsoft.com/office/drawing/2014/main" id="{C532CF4E-1D96-C4DF-E70A-1C0C46514A9B}"/>
              </a:ext>
            </a:extLst>
          </p:cNvPr>
          <p:cNvSpPr txBox="1"/>
          <p:nvPr/>
        </p:nvSpPr>
        <p:spPr>
          <a:xfrm>
            <a:off x="5868507" y="1213891"/>
            <a:ext cx="1237839" cy="307777"/>
          </a:xfrm>
          <a:prstGeom prst="rect">
            <a:avLst/>
          </a:prstGeom>
          <a:noFill/>
        </p:spPr>
        <p:txBody>
          <a:bodyPr wrap="none" rtlCol="0">
            <a:spAutoFit/>
          </a:bodyPr>
          <a:lstStyle/>
          <a:p>
            <a:r>
              <a:rPr lang="en-US" sz="1400" b="1" dirty="0">
                <a:solidFill>
                  <a:schemeClr val="tx2">
                    <a:lumMod val="10000"/>
                  </a:schemeClr>
                </a:solidFill>
                <a:latin typeface="Arial" panose="020B0604020202020204" pitchFamily="34" charset="0"/>
                <a:cs typeface="Arial" panose="020B0604020202020204" pitchFamily="34" charset="0"/>
              </a:rPr>
              <a:t>5dph Larvae</a:t>
            </a:r>
          </a:p>
        </p:txBody>
      </p:sp>
      <p:sp>
        <p:nvSpPr>
          <p:cNvPr id="13" name="Content Placeholder 2">
            <a:extLst>
              <a:ext uri="{FF2B5EF4-FFF2-40B4-BE49-F238E27FC236}">
                <a16:creationId xmlns:a16="http://schemas.microsoft.com/office/drawing/2014/main" id="{9CA78F56-AD05-7983-6982-4A146ACA51CB}"/>
              </a:ext>
            </a:extLst>
          </p:cNvPr>
          <p:cNvSpPr txBox="1">
            <a:spLocks/>
          </p:cNvSpPr>
          <p:nvPr/>
        </p:nvSpPr>
        <p:spPr>
          <a:xfrm>
            <a:off x="444796" y="4854219"/>
            <a:ext cx="11330644" cy="17259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Embryo </a:t>
            </a:r>
            <a:r>
              <a:rPr lang="en-US" i="1" dirty="0" err="1"/>
              <a:t>P</a:t>
            </a:r>
            <a:r>
              <a:rPr lang="en-US" baseline="-25000" dirty="0" err="1"/>
              <a:t>crit</a:t>
            </a:r>
            <a:r>
              <a:rPr lang="en-US" dirty="0"/>
              <a:t> is </a:t>
            </a:r>
            <a:r>
              <a:rPr lang="en-US" b="1" dirty="0"/>
              <a:t>not</a:t>
            </a:r>
            <a:r>
              <a:rPr lang="en-US" dirty="0"/>
              <a:t> affected by acidification</a:t>
            </a:r>
          </a:p>
          <a:p>
            <a:r>
              <a:rPr lang="en-US" dirty="0"/>
              <a:t>Surprisingly, larval </a:t>
            </a:r>
            <a:r>
              <a:rPr lang="en-US" i="1" dirty="0" err="1"/>
              <a:t>P</a:t>
            </a:r>
            <a:r>
              <a:rPr lang="en-US" baseline="-25000" dirty="0" err="1"/>
              <a:t>crit</a:t>
            </a:r>
            <a:r>
              <a:rPr lang="en-US" dirty="0"/>
              <a:t> </a:t>
            </a:r>
            <a:r>
              <a:rPr lang="en-US" b="1" dirty="0"/>
              <a:t>decreases</a:t>
            </a:r>
            <a:r>
              <a:rPr lang="en-US" dirty="0"/>
              <a:t> with acidification </a:t>
            </a:r>
          </a:p>
          <a:p>
            <a:pPr lvl="1"/>
            <a:r>
              <a:rPr lang="en-US" dirty="0"/>
              <a:t>Possible survivor effect – more sensitive ones died at hatching? </a:t>
            </a:r>
          </a:p>
        </p:txBody>
      </p:sp>
    </p:spTree>
    <p:extLst>
      <p:ext uri="{BB962C8B-B14F-4D97-AF65-F5344CB8AC3E}">
        <p14:creationId xmlns:p14="http://schemas.microsoft.com/office/powerpoint/2010/main" val="22119612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66B17A-8761-C353-44C3-C91C09162525}"/>
              </a:ext>
            </a:extLst>
          </p:cNvPr>
          <p:cNvSpPr>
            <a:spLocks noGrp="1"/>
          </p:cNvSpPr>
          <p:nvPr>
            <p:ph idx="1"/>
          </p:nvPr>
        </p:nvSpPr>
        <p:spPr>
          <a:xfrm>
            <a:off x="486446" y="2016917"/>
            <a:ext cx="5098721" cy="4170678"/>
          </a:xfrm>
        </p:spPr>
        <p:txBody>
          <a:bodyPr/>
          <a:lstStyle/>
          <a:p>
            <a:r>
              <a:rPr lang="en-US" dirty="0"/>
              <a:t>Embryos are more sensitive</a:t>
            </a:r>
          </a:p>
          <a:p>
            <a:r>
              <a:rPr lang="en-US" dirty="0"/>
              <a:t>High CO</a:t>
            </a:r>
            <a:r>
              <a:rPr lang="en-US" baseline="-25000" dirty="0"/>
              <a:t>2</a:t>
            </a:r>
            <a:r>
              <a:rPr lang="en-US" dirty="0"/>
              <a:t> by itself has little effect on metabolism</a:t>
            </a:r>
          </a:p>
          <a:p>
            <a:r>
              <a:rPr lang="en-US" dirty="0"/>
              <a:t>Acidification may alter response to hypoxia</a:t>
            </a:r>
          </a:p>
        </p:txBody>
      </p:sp>
      <p:pic>
        <p:nvPicPr>
          <p:cNvPr id="13" name="Picture 12">
            <a:extLst>
              <a:ext uri="{FF2B5EF4-FFF2-40B4-BE49-F238E27FC236}">
                <a16:creationId xmlns:a16="http://schemas.microsoft.com/office/drawing/2014/main" id="{44FC3D5E-2DC4-C555-4896-F18773225F11}"/>
              </a:ext>
            </a:extLst>
          </p:cNvPr>
          <p:cNvPicPr>
            <a:picLocks noChangeAspect="1"/>
          </p:cNvPicPr>
          <p:nvPr/>
        </p:nvPicPr>
        <p:blipFill rotWithShape="1">
          <a:blip r:embed="rId3">
            <a:extLst>
              <a:ext uri="{28A0092B-C50C-407E-A947-70E740481C1C}">
                <a14:useLocalDpi xmlns:a14="http://schemas.microsoft.com/office/drawing/2010/main" val="0"/>
              </a:ext>
            </a:extLst>
          </a:blip>
          <a:srcRect l="28456" t="18450" r="27358"/>
          <a:stretch/>
        </p:blipFill>
        <p:spPr>
          <a:xfrm>
            <a:off x="6751674" y="657681"/>
            <a:ext cx="4805024" cy="5542638"/>
          </a:xfrm>
          <a:prstGeom prst="rect">
            <a:avLst/>
          </a:prstGeom>
          <a:ln w="28575">
            <a:solidFill>
              <a:schemeClr val="accent1"/>
            </a:solidFill>
          </a:ln>
        </p:spPr>
      </p:pic>
      <p:sp>
        <p:nvSpPr>
          <p:cNvPr id="4" name="Title 1">
            <a:extLst>
              <a:ext uri="{FF2B5EF4-FFF2-40B4-BE49-F238E27FC236}">
                <a16:creationId xmlns:a16="http://schemas.microsoft.com/office/drawing/2014/main" id="{9CFB50A5-80EC-FBBF-102F-39ABA1EBFD11}"/>
              </a:ext>
            </a:extLst>
          </p:cNvPr>
          <p:cNvSpPr txBox="1">
            <a:spLocks/>
          </p:cNvSpPr>
          <p:nvPr/>
        </p:nvSpPr>
        <p:spPr>
          <a:xfrm>
            <a:off x="486446" y="365125"/>
            <a:ext cx="108673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Ch. 1 Conclusions</a:t>
            </a:r>
            <a:endParaRPr lang="en-US" dirty="0"/>
          </a:p>
        </p:txBody>
      </p:sp>
    </p:spTree>
    <p:extLst>
      <p:ext uri="{BB962C8B-B14F-4D97-AF65-F5344CB8AC3E}">
        <p14:creationId xmlns:p14="http://schemas.microsoft.com/office/powerpoint/2010/main" val="37076198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2ED13-507D-CD9C-B4BF-3A08E6E8F2E8}"/>
              </a:ext>
            </a:extLst>
          </p:cNvPr>
          <p:cNvSpPr>
            <a:spLocks noGrp="1"/>
          </p:cNvSpPr>
          <p:nvPr>
            <p:ph type="title"/>
          </p:nvPr>
        </p:nvSpPr>
        <p:spPr/>
        <p:txBody>
          <a:bodyPr/>
          <a:lstStyle/>
          <a:p>
            <a:r>
              <a:rPr lang="en-US" dirty="0"/>
              <a:t>Ch. 1 and 2 Conclusions</a:t>
            </a:r>
          </a:p>
        </p:txBody>
      </p:sp>
      <p:sp>
        <p:nvSpPr>
          <p:cNvPr id="3" name="Content Placeholder 2">
            <a:extLst>
              <a:ext uri="{FF2B5EF4-FFF2-40B4-BE49-F238E27FC236}">
                <a16:creationId xmlns:a16="http://schemas.microsoft.com/office/drawing/2014/main" id="{6C948E49-01D3-1AC5-75BD-6ED94E9BBADE}"/>
              </a:ext>
            </a:extLst>
          </p:cNvPr>
          <p:cNvSpPr>
            <a:spLocks noGrp="1"/>
          </p:cNvSpPr>
          <p:nvPr>
            <p:ph idx="1"/>
          </p:nvPr>
        </p:nvSpPr>
        <p:spPr/>
        <p:txBody>
          <a:bodyPr/>
          <a:lstStyle/>
          <a:p>
            <a:r>
              <a:rPr lang="en-US" dirty="0"/>
              <a:t>Embryos are more sensitive than larvae</a:t>
            </a:r>
          </a:p>
          <a:p>
            <a:r>
              <a:rPr lang="en-US" dirty="0"/>
              <a:t>Embryo metabolism increases at highest CO</a:t>
            </a:r>
            <a:r>
              <a:rPr lang="en-US" baseline="-25000" dirty="0"/>
              <a:t>2</a:t>
            </a:r>
            <a:r>
              <a:rPr lang="en-US" dirty="0"/>
              <a:t> level</a:t>
            </a:r>
          </a:p>
          <a:p>
            <a:pPr lvl="1"/>
            <a:r>
              <a:rPr lang="en-US" dirty="0"/>
              <a:t>Temperature-dependent response</a:t>
            </a:r>
          </a:p>
          <a:p>
            <a:r>
              <a:rPr lang="en-US" i="1" dirty="0" err="1"/>
              <a:t>P</a:t>
            </a:r>
            <a:r>
              <a:rPr lang="en-US" baseline="-25000" dirty="0" err="1"/>
              <a:t>crit</a:t>
            </a:r>
            <a:r>
              <a:rPr lang="en-US" dirty="0"/>
              <a:t> </a:t>
            </a:r>
            <a:r>
              <a:rPr lang="en-US" b="1" dirty="0"/>
              <a:t>decreases</a:t>
            </a:r>
            <a:r>
              <a:rPr lang="en-US" dirty="0"/>
              <a:t> at high CO</a:t>
            </a:r>
            <a:r>
              <a:rPr lang="en-US" baseline="-25000" dirty="0"/>
              <a:t>2</a:t>
            </a:r>
            <a:r>
              <a:rPr lang="en-US" dirty="0"/>
              <a:t> after hatching – possible advantage for dealing with both stressors</a:t>
            </a:r>
          </a:p>
          <a:p>
            <a:pPr lvl="1"/>
            <a:r>
              <a:rPr lang="en-US" dirty="0"/>
              <a:t>Refutes hypothesis from Chapter 1</a:t>
            </a:r>
          </a:p>
          <a:p>
            <a:pPr lvl="1"/>
            <a:r>
              <a:rPr lang="en-US" dirty="0"/>
              <a:t>Alt. explanation: CO</a:t>
            </a:r>
            <a:r>
              <a:rPr lang="en-US" baseline="-25000" dirty="0"/>
              <a:t>2</a:t>
            </a:r>
            <a:r>
              <a:rPr lang="en-US" dirty="0"/>
              <a:t> x Oxygen interaction suggests hypoxia impairs embryos’ ability to expend energy regulating pH</a:t>
            </a:r>
          </a:p>
        </p:txBody>
      </p:sp>
    </p:spTree>
    <p:extLst>
      <p:ext uri="{BB962C8B-B14F-4D97-AF65-F5344CB8AC3E}">
        <p14:creationId xmlns:p14="http://schemas.microsoft.com/office/powerpoint/2010/main" val="771333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A280C-D89B-4677-92EA-7E3128DE9C3D}"/>
              </a:ext>
            </a:extLst>
          </p:cNvPr>
          <p:cNvSpPr>
            <a:spLocks noGrp="1"/>
          </p:cNvSpPr>
          <p:nvPr>
            <p:ph type="title"/>
          </p:nvPr>
        </p:nvSpPr>
        <p:spPr/>
        <p:txBody>
          <a:bodyPr/>
          <a:lstStyle/>
          <a:p>
            <a:r>
              <a:rPr lang="en-US" b="1" dirty="0"/>
              <a:t>The Perfect Storm: </a:t>
            </a:r>
            <a:r>
              <a:rPr lang="en-US" dirty="0"/>
              <a:t>Multiple Intensifying Stressors in Estuaries</a:t>
            </a:r>
          </a:p>
        </p:txBody>
      </p:sp>
      <p:pic>
        <p:nvPicPr>
          <p:cNvPr id="5" name="Picture 2" descr="New England Coastal Waters Warming More Than Anywhere Else In U.S. | WBUR  News">
            <a:extLst>
              <a:ext uri="{FF2B5EF4-FFF2-40B4-BE49-F238E27FC236}">
                <a16:creationId xmlns:a16="http://schemas.microsoft.com/office/drawing/2014/main" id="{780640BE-6151-CC38-281C-6FE2EA57EF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671" y="2572077"/>
            <a:ext cx="5416321" cy="4225083"/>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DA5A7FE9-998C-D29B-8D45-E5942A61ED23}"/>
              </a:ext>
            </a:extLst>
          </p:cNvPr>
          <p:cNvSpPr/>
          <p:nvPr/>
        </p:nvSpPr>
        <p:spPr>
          <a:xfrm>
            <a:off x="4166886" y="4387982"/>
            <a:ext cx="436880" cy="454372"/>
          </a:xfrm>
          <a:prstGeom prst="ellipse">
            <a:avLst/>
          </a:prstGeom>
          <a:noFill/>
          <a:ln w="28575">
            <a:solidFill>
              <a:srgbClr val="01C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26D4372-AD0A-73D4-7873-535AE957CC7A}"/>
              </a:ext>
            </a:extLst>
          </p:cNvPr>
          <p:cNvSpPr txBox="1"/>
          <p:nvPr/>
        </p:nvSpPr>
        <p:spPr>
          <a:xfrm>
            <a:off x="5627992" y="6550223"/>
            <a:ext cx="2121350" cy="307777"/>
          </a:xfrm>
          <a:prstGeom prst="rect">
            <a:avLst/>
          </a:prstGeom>
          <a:noFill/>
        </p:spPr>
        <p:txBody>
          <a:bodyPr wrap="none" rtlCol="0">
            <a:spAutoFit/>
          </a:bodyPr>
          <a:lstStyle/>
          <a:p>
            <a:r>
              <a:rPr lang="en-US" sz="1400" dirty="0"/>
              <a:t>Source: Climate Central</a:t>
            </a:r>
          </a:p>
        </p:txBody>
      </p:sp>
      <p:sp>
        <p:nvSpPr>
          <p:cNvPr id="8" name="Rectangle 7">
            <a:extLst>
              <a:ext uri="{FF2B5EF4-FFF2-40B4-BE49-F238E27FC236}">
                <a16:creationId xmlns:a16="http://schemas.microsoft.com/office/drawing/2014/main" id="{F9DA4132-E5B9-355F-B1CA-358C9DD944F8}"/>
              </a:ext>
            </a:extLst>
          </p:cNvPr>
          <p:cNvSpPr/>
          <p:nvPr/>
        </p:nvSpPr>
        <p:spPr>
          <a:xfrm>
            <a:off x="1270535" y="1874708"/>
            <a:ext cx="1673855" cy="461665"/>
          </a:xfrm>
          <a:prstGeom prst="rect">
            <a:avLst/>
          </a:prstGeom>
          <a:noFill/>
        </p:spPr>
        <p:txBody>
          <a:bodyPr wrap="none" lIns="91440" tIns="45720" rIns="91440" bIns="45720">
            <a:spAutoFit/>
          </a:bodyPr>
          <a:lstStyle/>
          <a:p>
            <a:pPr algn="ctr"/>
            <a:r>
              <a:rPr lang="en-US" sz="2400" b="1" dirty="0">
                <a:ln w="13462">
                  <a:solidFill>
                    <a:schemeClr val="bg1"/>
                  </a:solidFill>
                  <a:prstDash val="solid"/>
                </a:ln>
                <a:solidFill>
                  <a:schemeClr val="accent5">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rPr>
              <a:t>WARMING</a:t>
            </a:r>
            <a:endParaRPr lang="en-US" sz="4800" b="1" cap="none" spc="0" dirty="0">
              <a:ln w="13462">
                <a:solidFill>
                  <a:schemeClr val="bg1"/>
                </a:solidFill>
                <a:prstDash val="solid"/>
              </a:ln>
              <a:solidFill>
                <a:schemeClr val="accent5">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endParaRPr>
          </a:p>
        </p:txBody>
      </p:sp>
      <p:sp>
        <p:nvSpPr>
          <p:cNvPr id="9" name="Rectangle 8">
            <a:extLst>
              <a:ext uri="{FF2B5EF4-FFF2-40B4-BE49-F238E27FC236}">
                <a16:creationId xmlns:a16="http://schemas.microsoft.com/office/drawing/2014/main" id="{9DDB674B-D9F9-114C-4F1E-1A8AA3AB7A57}"/>
              </a:ext>
            </a:extLst>
          </p:cNvPr>
          <p:cNvSpPr/>
          <p:nvPr/>
        </p:nvSpPr>
        <p:spPr>
          <a:xfrm>
            <a:off x="8598374" y="1690041"/>
            <a:ext cx="2755426" cy="830997"/>
          </a:xfrm>
          <a:prstGeom prst="rect">
            <a:avLst/>
          </a:prstGeom>
          <a:noFill/>
        </p:spPr>
        <p:txBody>
          <a:bodyPr wrap="square" lIns="91440" tIns="45720" rIns="91440" bIns="45720">
            <a:spAutoFit/>
          </a:bodyPr>
          <a:lstStyle/>
          <a:p>
            <a:pPr algn="ctr"/>
            <a:r>
              <a:rPr lang="en-US" sz="2400" b="1" dirty="0">
                <a:ln w="13462">
                  <a:solidFill>
                    <a:schemeClr val="bg1"/>
                  </a:solidFill>
                  <a:prstDash val="solid"/>
                </a:ln>
                <a:solidFill>
                  <a:schemeClr val="accent1">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rPr>
              <a:t>OCEAN ACIDIFICATION</a:t>
            </a:r>
            <a:endParaRPr lang="en-US" sz="4800" b="1" cap="none" spc="0" dirty="0">
              <a:ln w="13462">
                <a:solidFill>
                  <a:schemeClr val="bg1"/>
                </a:solidFill>
                <a:prstDash val="solid"/>
              </a:ln>
              <a:solidFill>
                <a:schemeClr val="accent1">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endParaRPr>
          </a:p>
        </p:txBody>
      </p:sp>
      <p:sp>
        <p:nvSpPr>
          <p:cNvPr id="15" name="Rectangle 14">
            <a:extLst>
              <a:ext uri="{FF2B5EF4-FFF2-40B4-BE49-F238E27FC236}">
                <a16:creationId xmlns:a16="http://schemas.microsoft.com/office/drawing/2014/main" id="{3A35A6CE-332A-3393-1FE4-03FD504950FE}"/>
              </a:ext>
            </a:extLst>
          </p:cNvPr>
          <p:cNvSpPr/>
          <p:nvPr/>
        </p:nvSpPr>
        <p:spPr>
          <a:xfrm>
            <a:off x="4024590" y="1877207"/>
            <a:ext cx="3592469" cy="461665"/>
          </a:xfrm>
          <a:prstGeom prst="rect">
            <a:avLst/>
          </a:prstGeom>
          <a:noFill/>
        </p:spPr>
        <p:txBody>
          <a:bodyPr wrap="square" lIns="91440" tIns="45720" rIns="91440" bIns="45720">
            <a:spAutoFit/>
          </a:bodyPr>
          <a:lstStyle/>
          <a:p>
            <a:pPr algn="ctr"/>
            <a:r>
              <a:rPr lang="en-US" sz="2400" b="1" dirty="0">
                <a:ln w="13462">
                  <a:solidFill>
                    <a:schemeClr val="bg1"/>
                  </a:solidFill>
                  <a:prstDash val="solid"/>
                </a:ln>
                <a:solidFill>
                  <a:schemeClr val="accent4">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rPr>
              <a:t>HYPOXIA</a:t>
            </a:r>
            <a:endParaRPr lang="en-US" sz="4800" b="1" cap="none" spc="0" dirty="0">
              <a:ln w="13462">
                <a:solidFill>
                  <a:schemeClr val="bg1"/>
                </a:solidFill>
                <a:prstDash val="solid"/>
              </a:ln>
              <a:solidFill>
                <a:schemeClr val="accent4">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endParaRPr>
          </a:p>
        </p:txBody>
      </p:sp>
    </p:spTree>
    <p:extLst>
      <p:ext uri="{BB962C8B-B14F-4D97-AF65-F5344CB8AC3E}">
        <p14:creationId xmlns:p14="http://schemas.microsoft.com/office/powerpoint/2010/main" val="35234421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1E24C-B0C3-FA89-8B23-5C33AFF356E6}"/>
              </a:ext>
            </a:extLst>
          </p:cNvPr>
          <p:cNvSpPr>
            <a:spLocks noGrp="1"/>
          </p:cNvSpPr>
          <p:nvPr>
            <p:ph type="title"/>
          </p:nvPr>
        </p:nvSpPr>
        <p:spPr>
          <a:xfrm>
            <a:off x="838200" y="109941"/>
            <a:ext cx="10515600" cy="1325563"/>
          </a:xfrm>
        </p:spPr>
        <p:txBody>
          <a:bodyPr/>
          <a:lstStyle/>
          <a:p>
            <a:r>
              <a:rPr lang="en-US" dirty="0"/>
              <a:t>Outline</a:t>
            </a:r>
          </a:p>
        </p:txBody>
      </p:sp>
      <p:sp>
        <p:nvSpPr>
          <p:cNvPr id="3" name="Content Placeholder 2">
            <a:extLst>
              <a:ext uri="{FF2B5EF4-FFF2-40B4-BE49-F238E27FC236}">
                <a16:creationId xmlns:a16="http://schemas.microsoft.com/office/drawing/2014/main" id="{83433FAC-B164-0D15-2243-0D6E174358D1}"/>
              </a:ext>
            </a:extLst>
          </p:cNvPr>
          <p:cNvSpPr>
            <a:spLocks noGrp="1"/>
          </p:cNvSpPr>
          <p:nvPr>
            <p:ph idx="1"/>
          </p:nvPr>
        </p:nvSpPr>
        <p:spPr>
          <a:xfrm>
            <a:off x="838200" y="1435504"/>
            <a:ext cx="10515600" cy="4922766"/>
          </a:xfrm>
        </p:spPr>
        <p:txBody>
          <a:bodyPr>
            <a:normAutofit/>
          </a:bodyPr>
          <a:lstStyle/>
          <a:p>
            <a:pPr marL="0" indent="0">
              <a:buNone/>
            </a:pPr>
            <a:r>
              <a:rPr lang="en-US" b="1" dirty="0"/>
              <a:t>Chapter 1: </a:t>
            </a:r>
            <a:r>
              <a:rPr lang="en-US" dirty="0"/>
              <a:t>Measure metabolic effects of CO</a:t>
            </a:r>
            <a:r>
              <a:rPr lang="en-US" baseline="-25000" dirty="0"/>
              <a:t>2</a:t>
            </a:r>
            <a:r>
              <a:rPr lang="en-US" dirty="0"/>
              <a:t>, temperature, and oxygen treatments</a:t>
            </a:r>
          </a:p>
          <a:p>
            <a:pPr marL="0" indent="0">
              <a:spcBef>
                <a:spcPts val="3000"/>
              </a:spcBef>
              <a:buNone/>
            </a:pPr>
            <a:r>
              <a:rPr lang="en-US" b="1" dirty="0"/>
              <a:t>Chapter 2: </a:t>
            </a:r>
            <a:r>
              <a:rPr lang="en-US" sz="2800" dirty="0"/>
              <a:t>Does acidification alter metabolic response to progressive, acute hypoxia? </a:t>
            </a:r>
            <a:endParaRPr lang="en-US" dirty="0"/>
          </a:p>
          <a:p>
            <a:pPr marL="0" indent="0">
              <a:spcBef>
                <a:spcPts val="3000"/>
              </a:spcBef>
              <a:buNone/>
            </a:pPr>
            <a:r>
              <a:rPr lang="en-US" b="1" dirty="0"/>
              <a:t>Chapter 3: </a:t>
            </a:r>
            <a:r>
              <a:rPr lang="en-US" dirty="0"/>
              <a:t>Identify mechanism of pH regulation in early life stages across CO</a:t>
            </a:r>
            <a:r>
              <a:rPr lang="en-US" baseline="-25000" dirty="0"/>
              <a:t>2</a:t>
            </a:r>
            <a:r>
              <a:rPr lang="en-US" dirty="0"/>
              <a:t> and temperature levels</a:t>
            </a:r>
          </a:p>
          <a:p>
            <a:pPr marL="0" indent="0">
              <a:spcBef>
                <a:spcPts val="3000"/>
              </a:spcBef>
              <a:buNone/>
            </a:pPr>
            <a:r>
              <a:rPr lang="en-US" b="1" dirty="0"/>
              <a:t>Chapter 4: </a:t>
            </a:r>
            <a:r>
              <a:rPr lang="en-US" dirty="0"/>
              <a:t>Attribute early life hypoxia responses to energetic mechanisms using a Dynamic Energy Budget</a:t>
            </a:r>
            <a:endParaRPr lang="en-US" b="1" dirty="0"/>
          </a:p>
        </p:txBody>
      </p:sp>
      <p:sp>
        <p:nvSpPr>
          <p:cNvPr id="4" name="Rectangle 3">
            <a:extLst>
              <a:ext uri="{FF2B5EF4-FFF2-40B4-BE49-F238E27FC236}">
                <a16:creationId xmlns:a16="http://schemas.microsoft.com/office/drawing/2014/main" id="{93BD2BA2-9EC6-2629-0E3E-616242F10091}"/>
              </a:ext>
            </a:extLst>
          </p:cNvPr>
          <p:cNvSpPr/>
          <p:nvPr/>
        </p:nvSpPr>
        <p:spPr>
          <a:xfrm>
            <a:off x="701750" y="3615076"/>
            <a:ext cx="10781414" cy="1095153"/>
          </a:xfrm>
          <a:prstGeom prst="rect">
            <a:avLst/>
          </a:prstGeom>
          <a:no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89A0A45-1F17-B80C-ABF6-A6BB1C536D88}"/>
              </a:ext>
            </a:extLst>
          </p:cNvPr>
          <p:cNvSpPr/>
          <p:nvPr/>
        </p:nvSpPr>
        <p:spPr>
          <a:xfrm>
            <a:off x="701750" y="1169577"/>
            <a:ext cx="10781414" cy="2259424"/>
          </a:xfrm>
          <a:prstGeom prst="rect">
            <a:avLst/>
          </a:prstGeom>
          <a:solidFill>
            <a:schemeClr val="bg1">
              <a:alpha val="4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3E35A02-5B67-5C7D-5BB7-33EFF9DADE4A}"/>
              </a:ext>
            </a:extLst>
          </p:cNvPr>
          <p:cNvSpPr/>
          <p:nvPr/>
        </p:nvSpPr>
        <p:spPr>
          <a:xfrm>
            <a:off x="701750" y="4885670"/>
            <a:ext cx="10781414" cy="1260007"/>
          </a:xfrm>
          <a:prstGeom prst="rect">
            <a:avLst/>
          </a:prstGeom>
          <a:solidFill>
            <a:schemeClr val="bg1">
              <a:alpha val="4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7476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C4E84-83FF-459F-8C71-BA376FCFC32F}"/>
              </a:ext>
            </a:extLst>
          </p:cNvPr>
          <p:cNvSpPr>
            <a:spLocks noGrp="1"/>
          </p:cNvSpPr>
          <p:nvPr>
            <p:ph type="title"/>
          </p:nvPr>
        </p:nvSpPr>
        <p:spPr>
          <a:xfrm>
            <a:off x="609600" y="365125"/>
            <a:ext cx="11074400" cy="1325563"/>
          </a:xfrm>
        </p:spPr>
        <p:txBody>
          <a:bodyPr>
            <a:normAutofit/>
          </a:bodyPr>
          <a:lstStyle/>
          <a:p>
            <a:r>
              <a:rPr lang="en-US" sz="3700" b="1" dirty="0"/>
              <a:t>Chapter 3: </a:t>
            </a:r>
            <a:r>
              <a:rPr lang="en-US" sz="3700" dirty="0" err="1"/>
              <a:t>Ionoregulatory</a:t>
            </a:r>
            <a:r>
              <a:rPr lang="en-US" sz="3700" dirty="0"/>
              <a:t> responses to seawater acidification and temperature </a:t>
            </a:r>
            <a:r>
              <a:rPr lang="en-US" sz="3700" b="1" dirty="0"/>
              <a:t> </a:t>
            </a:r>
          </a:p>
        </p:txBody>
      </p:sp>
      <p:sp>
        <p:nvSpPr>
          <p:cNvPr id="3" name="Content Placeholder 2">
            <a:extLst>
              <a:ext uri="{FF2B5EF4-FFF2-40B4-BE49-F238E27FC236}">
                <a16:creationId xmlns:a16="http://schemas.microsoft.com/office/drawing/2014/main" id="{09DA838C-0CEB-A935-F0C3-DE9FD14CB4DB}"/>
              </a:ext>
            </a:extLst>
          </p:cNvPr>
          <p:cNvSpPr>
            <a:spLocks noGrp="1"/>
          </p:cNvSpPr>
          <p:nvPr>
            <p:ph idx="1"/>
          </p:nvPr>
        </p:nvSpPr>
        <p:spPr/>
        <p:txBody>
          <a:bodyPr/>
          <a:lstStyle/>
          <a:p>
            <a:pPr marL="0" indent="0">
              <a:buNone/>
            </a:pPr>
            <a:r>
              <a:rPr lang="en-US" dirty="0"/>
              <a:t>Objective</a:t>
            </a:r>
          </a:p>
          <a:p>
            <a:r>
              <a:rPr lang="en-US" dirty="0"/>
              <a:t>Understand how acidification affects physiological mechanisms of acid-base balance</a:t>
            </a:r>
          </a:p>
          <a:p>
            <a:r>
              <a:rPr lang="en-US" dirty="0"/>
              <a:t>Test across a range of temperatures</a:t>
            </a:r>
          </a:p>
          <a:p>
            <a:pPr lvl="1"/>
            <a:r>
              <a:rPr lang="en-US" dirty="0"/>
              <a:t>Temperature affects developmental rate</a:t>
            </a:r>
          </a:p>
          <a:p>
            <a:endParaRPr lang="en-US" dirty="0"/>
          </a:p>
          <a:p>
            <a:pPr marL="0" indent="0">
              <a:buNone/>
            </a:pPr>
            <a:r>
              <a:rPr lang="en-US" dirty="0"/>
              <a:t>Method</a:t>
            </a:r>
          </a:p>
          <a:p>
            <a:r>
              <a:rPr lang="en-US" dirty="0"/>
              <a:t>Stain skin ionocytes and count them</a:t>
            </a:r>
          </a:p>
          <a:p>
            <a:r>
              <a:rPr lang="en-US" dirty="0"/>
              <a:t>Use same fish from Ch. 1 (metabolism)</a:t>
            </a:r>
          </a:p>
          <a:p>
            <a:pPr marL="0" indent="0">
              <a:buNone/>
            </a:pPr>
            <a:endParaRPr lang="en-US" dirty="0"/>
          </a:p>
        </p:txBody>
      </p:sp>
    </p:spTree>
    <p:extLst>
      <p:ext uri="{BB962C8B-B14F-4D97-AF65-F5344CB8AC3E}">
        <p14:creationId xmlns:p14="http://schemas.microsoft.com/office/powerpoint/2010/main" val="12054330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69000">
              <a:srgbClr val="0085B4"/>
            </a:gs>
            <a:gs pos="100000">
              <a:srgbClr val="0099CC"/>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009DA-C870-4593-BD64-5E5588A3DB70}"/>
              </a:ext>
            </a:extLst>
          </p:cNvPr>
          <p:cNvSpPr>
            <a:spLocks noGrp="1"/>
          </p:cNvSpPr>
          <p:nvPr>
            <p:ph type="title"/>
          </p:nvPr>
        </p:nvSpPr>
        <p:spPr>
          <a:xfrm>
            <a:off x="3068525" y="0"/>
            <a:ext cx="6054949" cy="1325563"/>
          </a:xfrm>
        </p:spPr>
        <p:txBody>
          <a:bodyPr/>
          <a:lstStyle/>
          <a:p>
            <a:r>
              <a:rPr lang="en-US" b="1" dirty="0"/>
              <a:t>Ocean Acidification &amp; Fish</a:t>
            </a:r>
          </a:p>
        </p:txBody>
      </p:sp>
      <p:sp>
        <p:nvSpPr>
          <p:cNvPr id="4" name="Rectangle 3">
            <a:extLst>
              <a:ext uri="{FF2B5EF4-FFF2-40B4-BE49-F238E27FC236}">
                <a16:creationId xmlns:a16="http://schemas.microsoft.com/office/drawing/2014/main" id="{8A513B61-05FB-4F09-B510-E64EF682EED0}"/>
              </a:ext>
            </a:extLst>
          </p:cNvPr>
          <p:cNvSpPr/>
          <p:nvPr/>
        </p:nvSpPr>
        <p:spPr>
          <a:xfrm>
            <a:off x="475395" y="201116"/>
            <a:ext cx="1248803"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CO</a:t>
            </a:r>
            <a:r>
              <a:rPr kumimoji="0" lang="en-US" sz="5400" b="1" i="0" u="none" strike="noStrike" kern="1200" cap="none" spc="0" normalizeH="0" baseline="-2500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2</a:t>
            </a:r>
            <a:endParaRPr kumimoji="0" lang="en-US" sz="5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endParaRPr>
          </a:p>
        </p:txBody>
      </p:sp>
      <p:pic>
        <p:nvPicPr>
          <p:cNvPr id="8" name="Graphic 7" descr="Arrow: Slight curve with solid fill">
            <a:extLst>
              <a:ext uri="{FF2B5EF4-FFF2-40B4-BE49-F238E27FC236}">
                <a16:creationId xmlns:a16="http://schemas.microsoft.com/office/drawing/2014/main" id="{ECA6A55C-F4E8-4FA5-892F-15CD656A47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3514320">
            <a:off x="628558" y="1013985"/>
            <a:ext cx="1701126" cy="1565400"/>
          </a:xfrm>
          <a:prstGeom prst="rect">
            <a:avLst/>
          </a:prstGeom>
        </p:spPr>
      </p:pic>
      <p:sp>
        <p:nvSpPr>
          <p:cNvPr id="15" name="Rectangle 14">
            <a:extLst>
              <a:ext uri="{FF2B5EF4-FFF2-40B4-BE49-F238E27FC236}">
                <a16:creationId xmlns:a16="http://schemas.microsoft.com/office/drawing/2014/main" id="{7D029CA3-397D-403F-A131-753B586A6725}"/>
              </a:ext>
            </a:extLst>
          </p:cNvPr>
          <p:cNvSpPr/>
          <p:nvPr/>
        </p:nvSpPr>
        <p:spPr>
          <a:xfrm>
            <a:off x="1208556" y="2345573"/>
            <a:ext cx="1620958"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↓pH</a:t>
            </a:r>
          </a:p>
        </p:txBody>
      </p:sp>
      <p:pic>
        <p:nvPicPr>
          <p:cNvPr id="16" name="Picture 15">
            <a:extLst>
              <a:ext uri="{FF2B5EF4-FFF2-40B4-BE49-F238E27FC236}">
                <a16:creationId xmlns:a16="http://schemas.microsoft.com/office/drawing/2014/main" id="{335269DC-11C4-4BE1-A200-48D1E8146481}"/>
              </a:ext>
            </a:extLst>
          </p:cNvPr>
          <p:cNvPicPr>
            <a:picLocks noChangeAspect="1"/>
          </p:cNvPicPr>
          <p:nvPr/>
        </p:nvPicPr>
        <p:blipFill>
          <a:blip r:embed="rId4"/>
          <a:stretch>
            <a:fillRect/>
          </a:stretch>
        </p:blipFill>
        <p:spPr>
          <a:xfrm>
            <a:off x="2829514" y="4232122"/>
            <a:ext cx="3384866" cy="973355"/>
          </a:xfrm>
          <a:prstGeom prst="rect">
            <a:avLst/>
          </a:prstGeom>
        </p:spPr>
      </p:pic>
      <p:pic>
        <p:nvPicPr>
          <p:cNvPr id="18" name="Graphic 17" descr="Arrow: Slight curve with solid fill">
            <a:extLst>
              <a:ext uri="{FF2B5EF4-FFF2-40B4-BE49-F238E27FC236}">
                <a16:creationId xmlns:a16="http://schemas.microsoft.com/office/drawing/2014/main" id="{21C92061-C7B9-4A10-B2A6-8FA2AF34DD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344876">
            <a:off x="1462909" y="3086508"/>
            <a:ext cx="1701126" cy="1565400"/>
          </a:xfrm>
          <a:prstGeom prst="rect">
            <a:avLst/>
          </a:prstGeom>
        </p:spPr>
      </p:pic>
      <p:pic>
        <p:nvPicPr>
          <p:cNvPr id="19" name="Graphic 18" descr="Arrow: Slight curve with solid fill">
            <a:extLst>
              <a:ext uri="{FF2B5EF4-FFF2-40B4-BE49-F238E27FC236}">
                <a16:creationId xmlns:a16="http://schemas.microsoft.com/office/drawing/2014/main" id="{CA5B892B-AB51-4837-8DE0-BFD073FFA1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934024" flipV="1">
            <a:off x="3530499" y="3031452"/>
            <a:ext cx="1701126" cy="1474455"/>
          </a:xfrm>
          <a:prstGeom prst="rect">
            <a:avLst/>
          </a:prstGeom>
        </p:spPr>
      </p:pic>
      <p:sp>
        <p:nvSpPr>
          <p:cNvPr id="20" name="Rectangle 19">
            <a:extLst>
              <a:ext uri="{FF2B5EF4-FFF2-40B4-BE49-F238E27FC236}">
                <a16:creationId xmlns:a16="http://schemas.microsoft.com/office/drawing/2014/main" id="{E0050EE1-28E1-424D-9F01-68D4FAA844A3}"/>
              </a:ext>
            </a:extLst>
          </p:cNvPr>
          <p:cNvSpPr/>
          <p:nvPr/>
        </p:nvSpPr>
        <p:spPr>
          <a:xfrm>
            <a:off x="4358599" y="2434631"/>
            <a:ext cx="3881073" cy="1446550"/>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H</a:t>
            </a:r>
            <a:r>
              <a:rPr kumimoji="0" lang="en-US" sz="4400" b="1" i="0" u="none" strike="noStrike" kern="1200" cap="none" spc="0" normalizeH="0" baseline="3000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a:t>
            </a:r>
            <a:r>
              <a:rPr kumimoji="0" lang="en-US" sz="4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 excreted from gills</a:t>
            </a:r>
          </a:p>
        </p:txBody>
      </p:sp>
      <p:pic>
        <p:nvPicPr>
          <p:cNvPr id="21" name="Graphic 20" descr="Arrow: Slight curve with solid fill">
            <a:extLst>
              <a:ext uri="{FF2B5EF4-FFF2-40B4-BE49-F238E27FC236}">
                <a16:creationId xmlns:a16="http://schemas.microsoft.com/office/drawing/2014/main" id="{41A8757C-C3B1-4913-A890-420D2181C5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494288" flipV="1">
            <a:off x="7579094" y="2691772"/>
            <a:ext cx="1701126" cy="1474455"/>
          </a:xfrm>
          <a:prstGeom prst="rect">
            <a:avLst/>
          </a:prstGeom>
        </p:spPr>
      </p:pic>
      <p:sp>
        <p:nvSpPr>
          <p:cNvPr id="22" name="Rectangle 21">
            <a:extLst>
              <a:ext uri="{FF2B5EF4-FFF2-40B4-BE49-F238E27FC236}">
                <a16:creationId xmlns:a16="http://schemas.microsoft.com/office/drawing/2014/main" id="{06E7BF32-A513-4290-A68E-624B0A592DB9}"/>
              </a:ext>
            </a:extLst>
          </p:cNvPr>
          <p:cNvSpPr/>
          <p:nvPr/>
        </p:nvSpPr>
        <p:spPr>
          <a:xfrm>
            <a:off x="5281222" y="5168209"/>
            <a:ext cx="2103461" cy="144655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Buffers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in blood</a:t>
            </a:r>
          </a:p>
        </p:txBody>
      </p:sp>
      <p:pic>
        <p:nvPicPr>
          <p:cNvPr id="23" name="Graphic 22" descr="Arrow: Slight curve with solid fill">
            <a:extLst>
              <a:ext uri="{FF2B5EF4-FFF2-40B4-BE49-F238E27FC236}">
                <a16:creationId xmlns:a16="http://schemas.microsoft.com/office/drawing/2014/main" id="{DC31D752-582B-4BE0-8351-14EC1A712B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496285">
            <a:off x="3844535" y="4937635"/>
            <a:ext cx="1701126" cy="1449596"/>
          </a:xfrm>
          <a:prstGeom prst="rect">
            <a:avLst/>
          </a:prstGeom>
        </p:spPr>
      </p:pic>
      <p:sp>
        <p:nvSpPr>
          <p:cNvPr id="24" name="Rectangle 23">
            <a:extLst>
              <a:ext uri="{FF2B5EF4-FFF2-40B4-BE49-F238E27FC236}">
                <a16:creationId xmlns:a16="http://schemas.microsoft.com/office/drawing/2014/main" id="{E9597F08-EE18-4FC4-985B-553A72EEC320}"/>
              </a:ext>
            </a:extLst>
          </p:cNvPr>
          <p:cNvSpPr/>
          <p:nvPr/>
        </p:nvSpPr>
        <p:spPr>
          <a:xfrm>
            <a:off x="6009105" y="4935812"/>
            <a:ext cx="3534117" cy="769441"/>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endParaRPr>
          </a:p>
        </p:txBody>
      </p:sp>
      <p:pic>
        <p:nvPicPr>
          <p:cNvPr id="26" name="Graphic 25" descr="Arrow: Slight curve with solid fill">
            <a:extLst>
              <a:ext uri="{FF2B5EF4-FFF2-40B4-BE49-F238E27FC236}">
                <a16:creationId xmlns:a16="http://schemas.microsoft.com/office/drawing/2014/main" id="{E901C152-E370-4F43-A738-7172841D2B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637100">
            <a:off x="7389108" y="4747529"/>
            <a:ext cx="1701126" cy="1449596"/>
          </a:xfrm>
          <a:prstGeom prst="rect">
            <a:avLst/>
          </a:prstGeom>
        </p:spPr>
      </p:pic>
      <p:sp>
        <p:nvSpPr>
          <p:cNvPr id="27" name="Rectangle 26">
            <a:extLst>
              <a:ext uri="{FF2B5EF4-FFF2-40B4-BE49-F238E27FC236}">
                <a16:creationId xmlns:a16="http://schemas.microsoft.com/office/drawing/2014/main" id="{C2ADFFE0-F70D-4A48-89FC-96A366D38716}"/>
              </a:ext>
            </a:extLst>
          </p:cNvPr>
          <p:cNvSpPr/>
          <p:nvPr/>
        </p:nvSpPr>
        <p:spPr>
          <a:xfrm>
            <a:off x="8476816" y="3405218"/>
            <a:ext cx="3810027" cy="175432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Strong regulation</a:t>
            </a:r>
          </a:p>
        </p:txBody>
      </p:sp>
    </p:spTree>
    <p:extLst>
      <p:ext uri="{BB962C8B-B14F-4D97-AF65-F5344CB8AC3E}">
        <p14:creationId xmlns:p14="http://schemas.microsoft.com/office/powerpoint/2010/main" val="32150480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69000">
              <a:srgbClr val="0085B4"/>
            </a:gs>
            <a:gs pos="100000">
              <a:srgbClr val="0099CC"/>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009DA-C870-4593-BD64-5E5588A3DB70}"/>
              </a:ext>
            </a:extLst>
          </p:cNvPr>
          <p:cNvSpPr>
            <a:spLocks noGrp="1"/>
          </p:cNvSpPr>
          <p:nvPr>
            <p:ph type="title"/>
          </p:nvPr>
        </p:nvSpPr>
        <p:spPr>
          <a:xfrm>
            <a:off x="3068525" y="0"/>
            <a:ext cx="6054949" cy="1325563"/>
          </a:xfrm>
        </p:spPr>
        <p:txBody>
          <a:bodyPr/>
          <a:lstStyle/>
          <a:p>
            <a:r>
              <a:rPr lang="en-US" b="1" dirty="0"/>
              <a:t>Ocean Acidification &amp; Fish</a:t>
            </a:r>
          </a:p>
        </p:txBody>
      </p:sp>
      <p:sp>
        <p:nvSpPr>
          <p:cNvPr id="4" name="Rectangle 3">
            <a:extLst>
              <a:ext uri="{FF2B5EF4-FFF2-40B4-BE49-F238E27FC236}">
                <a16:creationId xmlns:a16="http://schemas.microsoft.com/office/drawing/2014/main" id="{8A513B61-05FB-4F09-B510-E64EF682EED0}"/>
              </a:ext>
            </a:extLst>
          </p:cNvPr>
          <p:cNvSpPr/>
          <p:nvPr/>
        </p:nvSpPr>
        <p:spPr>
          <a:xfrm>
            <a:off x="475395" y="201116"/>
            <a:ext cx="1248803"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CO</a:t>
            </a:r>
            <a:r>
              <a:rPr kumimoji="0" lang="en-US" sz="5400" b="1" i="0" u="none" strike="noStrike" kern="1200" cap="none" spc="0" normalizeH="0" baseline="-2500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2</a:t>
            </a:r>
            <a:endParaRPr kumimoji="0" lang="en-US" sz="5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endParaRPr>
          </a:p>
        </p:txBody>
      </p:sp>
      <p:pic>
        <p:nvPicPr>
          <p:cNvPr id="8" name="Graphic 7" descr="Arrow: Slight curve with solid fill">
            <a:extLst>
              <a:ext uri="{FF2B5EF4-FFF2-40B4-BE49-F238E27FC236}">
                <a16:creationId xmlns:a16="http://schemas.microsoft.com/office/drawing/2014/main" id="{ECA6A55C-F4E8-4FA5-892F-15CD656A47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3514320">
            <a:off x="628558" y="1013985"/>
            <a:ext cx="1701126" cy="1565400"/>
          </a:xfrm>
          <a:prstGeom prst="rect">
            <a:avLst/>
          </a:prstGeom>
        </p:spPr>
      </p:pic>
      <p:sp>
        <p:nvSpPr>
          <p:cNvPr id="15" name="Rectangle 14">
            <a:extLst>
              <a:ext uri="{FF2B5EF4-FFF2-40B4-BE49-F238E27FC236}">
                <a16:creationId xmlns:a16="http://schemas.microsoft.com/office/drawing/2014/main" id="{7D029CA3-397D-403F-A131-753B586A6725}"/>
              </a:ext>
            </a:extLst>
          </p:cNvPr>
          <p:cNvSpPr/>
          <p:nvPr/>
        </p:nvSpPr>
        <p:spPr>
          <a:xfrm>
            <a:off x="1208556" y="2345573"/>
            <a:ext cx="1620958"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↓pH</a:t>
            </a:r>
          </a:p>
        </p:txBody>
      </p:sp>
      <p:pic>
        <p:nvPicPr>
          <p:cNvPr id="18" name="Graphic 17" descr="Arrow: Slight curve with solid fill">
            <a:extLst>
              <a:ext uri="{FF2B5EF4-FFF2-40B4-BE49-F238E27FC236}">
                <a16:creationId xmlns:a16="http://schemas.microsoft.com/office/drawing/2014/main" id="{21C92061-C7B9-4A10-B2A6-8FA2AF34DD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716719">
            <a:off x="1484349" y="3026100"/>
            <a:ext cx="1509483" cy="1565400"/>
          </a:xfrm>
          <a:prstGeom prst="rect">
            <a:avLst/>
          </a:prstGeom>
        </p:spPr>
      </p:pic>
      <p:pic>
        <p:nvPicPr>
          <p:cNvPr id="19" name="Graphic 18" descr="Arrow: Slight curve with solid fill">
            <a:extLst>
              <a:ext uri="{FF2B5EF4-FFF2-40B4-BE49-F238E27FC236}">
                <a16:creationId xmlns:a16="http://schemas.microsoft.com/office/drawing/2014/main" id="{CA5B892B-AB51-4837-8DE0-BFD073FFA1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934024" flipV="1">
            <a:off x="3544652" y="2889608"/>
            <a:ext cx="1701126" cy="1474455"/>
          </a:xfrm>
          <a:prstGeom prst="rect">
            <a:avLst/>
          </a:prstGeom>
        </p:spPr>
      </p:pic>
      <p:sp>
        <p:nvSpPr>
          <p:cNvPr id="20" name="Rectangle 19">
            <a:extLst>
              <a:ext uri="{FF2B5EF4-FFF2-40B4-BE49-F238E27FC236}">
                <a16:creationId xmlns:a16="http://schemas.microsoft.com/office/drawing/2014/main" id="{E0050EE1-28E1-424D-9F01-68D4FAA844A3}"/>
              </a:ext>
            </a:extLst>
          </p:cNvPr>
          <p:cNvSpPr/>
          <p:nvPr/>
        </p:nvSpPr>
        <p:spPr>
          <a:xfrm>
            <a:off x="4504939" y="5277849"/>
            <a:ext cx="3881073" cy="1446550"/>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No gills or incomplete</a:t>
            </a:r>
          </a:p>
        </p:txBody>
      </p:sp>
      <p:pic>
        <p:nvPicPr>
          <p:cNvPr id="21" name="Graphic 20" descr="Arrow: Slight curve with solid fill">
            <a:extLst>
              <a:ext uri="{FF2B5EF4-FFF2-40B4-BE49-F238E27FC236}">
                <a16:creationId xmlns:a16="http://schemas.microsoft.com/office/drawing/2014/main" id="{41A8757C-C3B1-4913-A890-420D2181C5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494288" flipV="1">
            <a:off x="7817386" y="2644007"/>
            <a:ext cx="1576642" cy="1366558"/>
          </a:xfrm>
          <a:prstGeom prst="rect">
            <a:avLst/>
          </a:prstGeom>
        </p:spPr>
      </p:pic>
      <p:sp>
        <p:nvSpPr>
          <p:cNvPr id="22" name="Rectangle 21">
            <a:extLst>
              <a:ext uri="{FF2B5EF4-FFF2-40B4-BE49-F238E27FC236}">
                <a16:creationId xmlns:a16="http://schemas.microsoft.com/office/drawing/2014/main" id="{06E7BF32-A513-4290-A68E-624B0A592DB9}"/>
              </a:ext>
            </a:extLst>
          </p:cNvPr>
          <p:cNvSpPr/>
          <p:nvPr/>
        </p:nvSpPr>
        <p:spPr>
          <a:xfrm>
            <a:off x="5252462" y="2397543"/>
            <a:ext cx="2707515" cy="1446550"/>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Cellular H</a:t>
            </a:r>
            <a:r>
              <a:rPr kumimoji="0" lang="en-US" sz="4400" b="1" i="0" u="none" strike="noStrike" kern="1200" cap="none" spc="0" normalizeH="0" baseline="3000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a:t>
            </a:r>
            <a:r>
              <a:rPr kumimoji="0" lang="en-US" sz="4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 removal</a:t>
            </a:r>
          </a:p>
        </p:txBody>
      </p:sp>
      <p:pic>
        <p:nvPicPr>
          <p:cNvPr id="23" name="Graphic 22" descr="Arrow: Slight curve with solid fill">
            <a:extLst>
              <a:ext uri="{FF2B5EF4-FFF2-40B4-BE49-F238E27FC236}">
                <a16:creationId xmlns:a16="http://schemas.microsoft.com/office/drawing/2014/main" id="{DC31D752-582B-4BE0-8351-14EC1A712B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496285">
            <a:off x="3495572" y="5015518"/>
            <a:ext cx="1701126" cy="1449596"/>
          </a:xfrm>
          <a:prstGeom prst="rect">
            <a:avLst/>
          </a:prstGeom>
        </p:spPr>
      </p:pic>
      <p:sp>
        <p:nvSpPr>
          <p:cNvPr id="24" name="Rectangle 23">
            <a:extLst>
              <a:ext uri="{FF2B5EF4-FFF2-40B4-BE49-F238E27FC236}">
                <a16:creationId xmlns:a16="http://schemas.microsoft.com/office/drawing/2014/main" id="{E9597F08-EE18-4FC4-985B-553A72EEC320}"/>
              </a:ext>
            </a:extLst>
          </p:cNvPr>
          <p:cNvSpPr/>
          <p:nvPr/>
        </p:nvSpPr>
        <p:spPr>
          <a:xfrm>
            <a:off x="6009105" y="4935812"/>
            <a:ext cx="3534117" cy="769441"/>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endParaRPr>
          </a:p>
        </p:txBody>
      </p:sp>
      <p:pic>
        <p:nvPicPr>
          <p:cNvPr id="26" name="Graphic 25" descr="Arrow: Slight curve with solid fill">
            <a:extLst>
              <a:ext uri="{FF2B5EF4-FFF2-40B4-BE49-F238E27FC236}">
                <a16:creationId xmlns:a16="http://schemas.microsoft.com/office/drawing/2014/main" id="{E901C152-E370-4F43-A738-7172841D2B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637100">
            <a:off x="7709381" y="4653526"/>
            <a:ext cx="1353262" cy="1449596"/>
          </a:xfrm>
          <a:prstGeom prst="rect">
            <a:avLst/>
          </a:prstGeom>
        </p:spPr>
      </p:pic>
      <p:sp>
        <p:nvSpPr>
          <p:cNvPr id="27" name="Rectangle 26">
            <a:extLst>
              <a:ext uri="{FF2B5EF4-FFF2-40B4-BE49-F238E27FC236}">
                <a16:creationId xmlns:a16="http://schemas.microsoft.com/office/drawing/2014/main" id="{C2ADFFE0-F70D-4A48-89FC-96A366D38716}"/>
              </a:ext>
            </a:extLst>
          </p:cNvPr>
          <p:cNvSpPr/>
          <p:nvPr/>
        </p:nvSpPr>
        <p:spPr>
          <a:xfrm>
            <a:off x="8477911" y="3405218"/>
            <a:ext cx="3810027" cy="175432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12700" cmpd="sng">
                  <a:solidFill>
                    <a:srgbClr val="4472C4">
                      <a:lumMod val="50000"/>
                    </a:srgbClr>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mn-ea"/>
                <a:cs typeface="+mn-cs"/>
              </a:rPr>
              <a:t>Greater sensitivity?</a:t>
            </a:r>
          </a:p>
        </p:txBody>
      </p:sp>
      <p:pic>
        <p:nvPicPr>
          <p:cNvPr id="5" name="Picture 4" descr="A picture containing indoor&#10;&#10;Description automatically generated">
            <a:extLst>
              <a:ext uri="{FF2B5EF4-FFF2-40B4-BE49-F238E27FC236}">
                <a16:creationId xmlns:a16="http://schemas.microsoft.com/office/drawing/2014/main" id="{ED014354-7BCB-4C79-B36E-FF6334A71D57}"/>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Effect>
                      <a14:brightnessContrast bright="20000" contrast="20000"/>
                    </a14:imgEffect>
                  </a14:imgLayer>
                </a14:imgProps>
              </a:ext>
              <a:ext uri="{28A0092B-C50C-407E-A947-70E740481C1C}">
                <a14:useLocalDpi xmlns:a14="http://schemas.microsoft.com/office/drawing/2010/main" val="0"/>
              </a:ext>
            </a:extLst>
          </a:blip>
          <a:srcRect l="27661" r="28490" b="29116"/>
          <a:stretch/>
        </p:blipFill>
        <p:spPr>
          <a:xfrm rot="12577467">
            <a:off x="1587580" y="4406727"/>
            <a:ext cx="1566398" cy="1582591"/>
          </a:xfrm>
          <a:prstGeom prst="rect">
            <a:avLst/>
          </a:prstGeom>
        </p:spPr>
      </p:pic>
      <p:pic>
        <p:nvPicPr>
          <p:cNvPr id="28" name="Picture 27">
            <a:extLst>
              <a:ext uri="{FF2B5EF4-FFF2-40B4-BE49-F238E27FC236}">
                <a16:creationId xmlns:a16="http://schemas.microsoft.com/office/drawing/2014/main" id="{F9EA8DCE-EA31-469D-BB4C-6D3D20E28A7D}"/>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20308" b="91077" l="6466" r="97101">
                        <a14:foregroundMark x1="9810" y1="46769" x2="6577" y2="66154"/>
                        <a14:foregroundMark x1="6577" y1="66154" x2="13601" y2="70769"/>
                        <a14:foregroundMark x1="13601" y1="70769" x2="12040" y2="48308"/>
                        <a14:foregroundMark x1="12040" y1="48308" x2="10368" y2="46769"/>
                        <a14:foregroundMark x1="87068" y1="41231" x2="92977" y2="23692"/>
                        <a14:foregroundMark x1="92977" y1="23692" x2="95987" y2="44308"/>
                        <a14:foregroundMark x1="95987" y1="44308" x2="88071" y2="51692"/>
                        <a14:foregroundMark x1="88071" y1="51692" x2="87514" y2="50154"/>
                        <a14:foregroundMark x1="91973" y1="26154" x2="97101" y2="41846"/>
                        <a14:foregroundMark x1="97101" y1="41846" x2="93980" y2="52000"/>
                        <a14:foregroundMark x1="86511" y1="43077" x2="91416" y2="25231"/>
                        <a14:foregroundMark x1="91416" y1="25231" x2="92419" y2="23077"/>
                        <a14:foregroundMark x1="23077" y1="44615" x2="32887" y2="42462"/>
                        <a14:foregroundMark x1="32887" y1="42462" x2="58082" y2="44000"/>
                        <a14:foregroundMark x1="58082" y1="44000" x2="69677" y2="43077"/>
                        <a14:foregroundMark x1="69677" y1="43077" x2="78707" y2="44308"/>
                        <a14:foregroundMark x1="78707" y1="44308" x2="83946" y2="43692"/>
                        <a14:foregroundMark x1="30881" y1="68000" x2="47492" y2="68615"/>
                        <a14:foregroundMark x1="47492" y1="68615" x2="49944" y2="68000"/>
                        <a14:foregroundMark x1="35117" y1="68615" x2="50502" y2="71077"/>
                        <a14:foregroundMark x1="50502" y1="71077" x2="53735" y2="68615"/>
                        <a14:foregroundMark x1="40803" y1="76308" x2="78818" y2="56308"/>
                        <a14:foregroundMark x1="54849" y1="74462" x2="69119" y2="71692"/>
                        <a14:foregroundMark x1="69119" y1="71692" x2="82720" y2="54769"/>
                        <a14:foregroundMark x1="82634" y1="55000" x2="86511" y2="44615"/>
                        <a14:foregroundMark x1="46042" y1="74154" x2="53177" y2="76000"/>
                        <a14:foregroundMark x1="53177" y1="76000" x2="56299" y2="75077"/>
                        <a14:foregroundMark x1="32664" y1="68000" x2="41137" y2="73538"/>
                        <a14:foregroundMark x1="83835" y1="44000" x2="88517" y2="38154"/>
                        <a14:foregroundMark x1="84062" y1="53876" x2="88183" y2="48923"/>
                        <a14:foregroundMark x1="81271" y1="57231" x2="82494" y2="55761"/>
                        <a14:foregroundMark x1="85507" y1="52615" x2="88852" y2="50769"/>
                        <a14:backgroundMark x1="82609" y1="60000" x2="82609" y2="60000"/>
                        <a14:backgroundMark x1="81717" y1="60000" x2="83278" y2="58154"/>
                      </a14:backgroundRemoval>
                    </a14:imgEffect>
                    <a14:imgEffect>
                      <a14:saturation sat="66000"/>
                    </a14:imgEffect>
                  </a14:imgLayer>
                </a14:imgProps>
              </a:ext>
              <a:ext uri="{28A0092B-C50C-407E-A947-70E740481C1C}">
                <a14:useLocalDpi xmlns:a14="http://schemas.microsoft.com/office/drawing/2010/main" val="0"/>
              </a:ext>
            </a:extLst>
          </a:blip>
          <a:srcRect t="11827"/>
          <a:stretch/>
        </p:blipFill>
        <p:spPr>
          <a:xfrm>
            <a:off x="2975065" y="4034652"/>
            <a:ext cx="3788353" cy="1211429"/>
          </a:xfrm>
          <a:prstGeom prst="rect">
            <a:avLst/>
          </a:prstGeom>
          <a:ln>
            <a:noFill/>
          </a:ln>
        </p:spPr>
      </p:pic>
    </p:spTree>
    <p:extLst>
      <p:ext uri="{BB962C8B-B14F-4D97-AF65-F5344CB8AC3E}">
        <p14:creationId xmlns:p14="http://schemas.microsoft.com/office/powerpoint/2010/main" val="3528156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C4E84-83FF-459F-8C71-BA376FCFC32F}"/>
              </a:ext>
            </a:extLst>
          </p:cNvPr>
          <p:cNvSpPr>
            <a:spLocks noGrp="1"/>
          </p:cNvSpPr>
          <p:nvPr>
            <p:ph type="title"/>
          </p:nvPr>
        </p:nvSpPr>
        <p:spPr>
          <a:xfrm>
            <a:off x="609600" y="365125"/>
            <a:ext cx="11074400" cy="1325563"/>
          </a:xfrm>
        </p:spPr>
        <p:txBody>
          <a:bodyPr>
            <a:normAutofit/>
          </a:bodyPr>
          <a:lstStyle/>
          <a:p>
            <a:r>
              <a:rPr lang="en-US" sz="3700" b="1" dirty="0"/>
              <a:t>Chapter 3: </a:t>
            </a:r>
            <a:r>
              <a:rPr lang="en-US" sz="3700" dirty="0" err="1"/>
              <a:t>Ionoregulatory</a:t>
            </a:r>
            <a:r>
              <a:rPr lang="en-US" sz="3700" dirty="0"/>
              <a:t> responses to seawater acidification and temperature </a:t>
            </a:r>
            <a:r>
              <a:rPr lang="en-US" sz="3700" b="1" dirty="0"/>
              <a:t> </a:t>
            </a:r>
          </a:p>
        </p:txBody>
      </p:sp>
      <p:sp>
        <p:nvSpPr>
          <p:cNvPr id="3" name="Content Placeholder 2">
            <a:extLst>
              <a:ext uri="{FF2B5EF4-FFF2-40B4-BE49-F238E27FC236}">
                <a16:creationId xmlns:a16="http://schemas.microsoft.com/office/drawing/2014/main" id="{09DA838C-0CEB-A935-F0C3-DE9FD14CB4DB}"/>
              </a:ext>
            </a:extLst>
          </p:cNvPr>
          <p:cNvSpPr>
            <a:spLocks noGrp="1"/>
          </p:cNvSpPr>
          <p:nvPr>
            <p:ph idx="1"/>
          </p:nvPr>
        </p:nvSpPr>
        <p:spPr>
          <a:xfrm>
            <a:off x="499200" y="3757818"/>
            <a:ext cx="4060759" cy="1133281"/>
          </a:xfrm>
        </p:spPr>
        <p:txBody>
          <a:bodyPr/>
          <a:lstStyle/>
          <a:p>
            <a:pPr marL="0" indent="0">
              <a:buNone/>
            </a:pPr>
            <a:r>
              <a:rPr lang="en-US" dirty="0"/>
              <a:t>What is an ionocyte? </a:t>
            </a:r>
          </a:p>
        </p:txBody>
      </p:sp>
      <p:sp>
        <p:nvSpPr>
          <p:cNvPr id="5" name="TextBox 4">
            <a:extLst>
              <a:ext uri="{FF2B5EF4-FFF2-40B4-BE49-F238E27FC236}">
                <a16:creationId xmlns:a16="http://schemas.microsoft.com/office/drawing/2014/main" id="{BE205BA5-5CA0-FE1F-ADC1-3B393110CA23}"/>
              </a:ext>
            </a:extLst>
          </p:cNvPr>
          <p:cNvSpPr txBox="1"/>
          <p:nvPr/>
        </p:nvSpPr>
        <p:spPr>
          <a:xfrm>
            <a:off x="7020560" y="6460649"/>
            <a:ext cx="2901756" cy="369332"/>
          </a:xfrm>
          <a:prstGeom prst="rect">
            <a:avLst/>
          </a:prstGeom>
          <a:noFill/>
        </p:spPr>
        <p:txBody>
          <a:bodyPr wrap="none" rtlCol="0">
            <a:spAutoFit/>
          </a:bodyPr>
          <a:lstStyle/>
          <a:p>
            <a:r>
              <a:rPr lang="en-US" dirty="0"/>
              <a:t>Atlantic silverside embryo</a:t>
            </a:r>
          </a:p>
        </p:txBody>
      </p:sp>
      <p:pic>
        <p:nvPicPr>
          <p:cNvPr id="20" name="Picture 19" descr="A close-up of a human eye&#10;&#10;Description automatically generated with low confidence">
            <a:extLst>
              <a:ext uri="{FF2B5EF4-FFF2-40B4-BE49-F238E27FC236}">
                <a16:creationId xmlns:a16="http://schemas.microsoft.com/office/drawing/2014/main" id="{8231B861-BD6E-C874-0823-498C0DBE9B68}"/>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4900" t="234" r="1715" b="-72"/>
          <a:stretch/>
        </p:blipFill>
        <p:spPr>
          <a:xfrm>
            <a:off x="5919220" y="1689743"/>
            <a:ext cx="5076729" cy="4770905"/>
          </a:xfrm>
          <a:prstGeom prst="rect">
            <a:avLst/>
          </a:prstGeom>
          <a:ln w="28575">
            <a:solidFill>
              <a:schemeClr val="accent1"/>
            </a:solidFill>
          </a:ln>
        </p:spPr>
      </p:pic>
    </p:spTree>
    <p:extLst>
      <p:ext uri="{BB962C8B-B14F-4D97-AF65-F5344CB8AC3E}">
        <p14:creationId xmlns:p14="http://schemas.microsoft.com/office/powerpoint/2010/main" val="9531208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C4E84-83FF-459F-8C71-BA376FCFC32F}"/>
              </a:ext>
            </a:extLst>
          </p:cNvPr>
          <p:cNvSpPr>
            <a:spLocks noGrp="1"/>
          </p:cNvSpPr>
          <p:nvPr>
            <p:ph type="title"/>
          </p:nvPr>
        </p:nvSpPr>
        <p:spPr>
          <a:xfrm>
            <a:off x="609600" y="365125"/>
            <a:ext cx="11074400" cy="1325563"/>
          </a:xfrm>
        </p:spPr>
        <p:txBody>
          <a:bodyPr>
            <a:normAutofit/>
          </a:bodyPr>
          <a:lstStyle/>
          <a:p>
            <a:r>
              <a:rPr lang="en-US" sz="3700" b="1" dirty="0"/>
              <a:t>Chapter 3: </a:t>
            </a:r>
            <a:r>
              <a:rPr lang="en-US" sz="3700" dirty="0" err="1"/>
              <a:t>Ionoregulatory</a:t>
            </a:r>
            <a:r>
              <a:rPr lang="en-US" sz="3700" dirty="0"/>
              <a:t> responses to seawater acidification and temperature </a:t>
            </a:r>
            <a:r>
              <a:rPr lang="en-US" sz="3700" b="1" dirty="0"/>
              <a:t> </a:t>
            </a:r>
          </a:p>
        </p:txBody>
      </p:sp>
      <p:pic>
        <p:nvPicPr>
          <p:cNvPr id="4" name="Picture 3" descr="A close-up of a human eye&#10;&#10;Description automatically generated with low confidence">
            <a:extLst>
              <a:ext uri="{FF2B5EF4-FFF2-40B4-BE49-F238E27FC236}">
                <a16:creationId xmlns:a16="http://schemas.microsoft.com/office/drawing/2014/main" id="{03DFA24F-407C-29F2-5238-9579233AAEEC}"/>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7003" t="24463" r="25222" b="24859"/>
          <a:stretch/>
        </p:blipFill>
        <p:spPr>
          <a:xfrm>
            <a:off x="5303520" y="2773706"/>
            <a:ext cx="4541520" cy="3501743"/>
          </a:xfrm>
          <a:prstGeom prst="rect">
            <a:avLst/>
          </a:prstGeom>
        </p:spPr>
      </p:pic>
      <p:sp>
        <p:nvSpPr>
          <p:cNvPr id="5" name="TextBox 4">
            <a:extLst>
              <a:ext uri="{FF2B5EF4-FFF2-40B4-BE49-F238E27FC236}">
                <a16:creationId xmlns:a16="http://schemas.microsoft.com/office/drawing/2014/main" id="{BE205BA5-5CA0-FE1F-ADC1-3B393110CA23}"/>
              </a:ext>
            </a:extLst>
          </p:cNvPr>
          <p:cNvSpPr txBox="1"/>
          <p:nvPr/>
        </p:nvSpPr>
        <p:spPr>
          <a:xfrm>
            <a:off x="6238999" y="6308209"/>
            <a:ext cx="2901756" cy="369332"/>
          </a:xfrm>
          <a:prstGeom prst="rect">
            <a:avLst/>
          </a:prstGeom>
          <a:noFill/>
        </p:spPr>
        <p:txBody>
          <a:bodyPr wrap="none" rtlCol="0">
            <a:spAutoFit/>
          </a:bodyPr>
          <a:lstStyle/>
          <a:p>
            <a:r>
              <a:rPr lang="en-US" dirty="0"/>
              <a:t>Atlantic silverside embryo</a:t>
            </a:r>
          </a:p>
        </p:txBody>
      </p:sp>
      <p:sp>
        <p:nvSpPr>
          <p:cNvPr id="6" name="TextBox 5">
            <a:extLst>
              <a:ext uri="{FF2B5EF4-FFF2-40B4-BE49-F238E27FC236}">
                <a16:creationId xmlns:a16="http://schemas.microsoft.com/office/drawing/2014/main" id="{154256AC-F463-5630-A726-15C59D693609}"/>
              </a:ext>
            </a:extLst>
          </p:cNvPr>
          <p:cNvSpPr txBox="1"/>
          <p:nvPr/>
        </p:nvSpPr>
        <p:spPr>
          <a:xfrm>
            <a:off x="4277360" y="2219708"/>
            <a:ext cx="1645920" cy="369332"/>
          </a:xfrm>
          <a:prstGeom prst="rect">
            <a:avLst/>
          </a:prstGeom>
          <a:noFill/>
        </p:spPr>
        <p:txBody>
          <a:bodyPr wrap="square" rtlCol="0">
            <a:spAutoFit/>
          </a:bodyPr>
          <a:lstStyle/>
          <a:p>
            <a:r>
              <a:rPr lang="en-US" b="1" dirty="0"/>
              <a:t>Pigment</a:t>
            </a:r>
          </a:p>
        </p:txBody>
      </p:sp>
      <p:sp>
        <p:nvSpPr>
          <p:cNvPr id="7" name="TextBox 6">
            <a:extLst>
              <a:ext uri="{FF2B5EF4-FFF2-40B4-BE49-F238E27FC236}">
                <a16:creationId xmlns:a16="http://schemas.microsoft.com/office/drawing/2014/main" id="{A7156945-93B5-1F7E-315E-8F5489CF5480}"/>
              </a:ext>
            </a:extLst>
          </p:cNvPr>
          <p:cNvSpPr txBox="1"/>
          <p:nvPr/>
        </p:nvSpPr>
        <p:spPr>
          <a:xfrm>
            <a:off x="7574280" y="1826777"/>
            <a:ext cx="1645920" cy="646331"/>
          </a:xfrm>
          <a:prstGeom prst="rect">
            <a:avLst/>
          </a:prstGeom>
          <a:noFill/>
        </p:spPr>
        <p:txBody>
          <a:bodyPr wrap="square" rtlCol="0">
            <a:spAutoFit/>
          </a:bodyPr>
          <a:lstStyle/>
          <a:p>
            <a:r>
              <a:rPr lang="en-US" b="1" dirty="0"/>
              <a:t>Ionocytes (purple)</a:t>
            </a:r>
          </a:p>
        </p:txBody>
      </p:sp>
      <p:sp>
        <p:nvSpPr>
          <p:cNvPr id="8" name="TextBox 7">
            <a:extLst>
              <a:ext uri="{FF2B5EF4-FFF2-40B4-BE49-F238E27FC236}">
                <a16:creationId xmlns:a16="http://schemas.microsoft.com/office/drawing/2014/main" id="{9B81D20D-BD09-7C76-4221-C5BFBA5AC029}"/>
              </a:ext>
            </a:extLst>
          </p:cNvPr>
          <p:cNvSpPr txBox="1"/>
          <p:nvPr/>
        </p:nvSpPr>
        <p:spPr>
          <a:xfrm>
            <a:off x="4277360" y="5141010"/>
            <a:ext cx="1645920" cy="369332"/>
          </a:xfrm>
          <a:prstGeom prst="rect">
            <a:avLst/>
          </a:prstGeom>
          <a:noFill/>
        </p:spPr>
        <p:txBody>
          <a:bodyPr wrap="square" rtlCol="0">
            <a:spAutoFit/>
          </a:bodyPr>
          <a:lstStyle/>
          <a:p>
            <a:r>
              <a:rPr lang="en-US" b="1" dirty="0"/>
              <a:t>Eye</a:t>
            </a:r>
          </a:p>
        </p:txBody>
      </p:sp>
      <p:sp>
        <p:nvSpPr>
          <p:cNvPr id="9" name="Arrow: Right 8">
            <a:extLst>
              <a:ext uri="{FF2B5EF4-FFF2-40B4-BE49-F238E27FC236}">
                <a16:creationId xmlns:a16="http://schemas.microsoft.com/office/drawing/2014/main" id="{A7C1FA67-4330-4677-D039-1E9A04F10B0A}"/>
              </a:ext>
            </a:extLst>
          </p:cNvPr>
          <p:cNvSpPr/>
          <p:nvPr/>
        </p:nvSpPr>
        <p:spPr>
          <a:xfrm rot="2418157">
            <a:off x="4972896" y="2649331"/>
            <a:ext cx="494711" cy="3258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374F40AD-F92F-BA70-43FB-1641ACE9694F}"/>
              </a:ext>
            </a:extLst>
          </p:cNvPr>
          <p:cNvSpPr/>
          <p:nvPr/>
        </p:nvSpPr>
        <p:spPr>
          <a:xfrm rot="6756380">
            <a:off x="7045580" y="2325126"/>
            <a:ext cx="700556" cy="3452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7EC21D95-1C21-D56F-DC96-4110B969532E}"/>
              </a:ext>
            </a:extLst>
          </p:cNvPr>
          <p:cNvSpPr/>
          <p:nvPr/>
        </p:nvSpPr>
        <p:spPr>
          <a:xfrm rot="6224091">
            <a:off x="7656328" y="2616863"/>
            <a:ext cx="634729" cy="3452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D083D331-0F7E-51F0-3879-E03F29AC1774}"/>
              </a:ext>
            </a:extLst>
          </p:cNvPr>
          <p:cNvSpPr/>
          <p:nvPr/>
        </p:nvSpPr>
        <p:spPr>
          <a:xfrm rot="4623831">
            <a:off x="8196708" y="2578967"/>
            <a:ext cx="675315" cy="3894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4C54880A-EFBF-A3BF-790B-A9C82B448F21}"/>
              </a:ext>
            </a:extLst>
          </p:cNvPr>
          <p:cNvSpPr/>
          <p:nvPr/>
        </p:nvSpPr>
        <p:spPr>
          <a:xfrm rot="21301965">
            <a:off x="4911009" y="5133657"/>
            <a:ext cx="845200" cy="3149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2E957D1-4D21-DDB3-3B7D-9F14ECE27218}"/>
              </a:ext>
            </a:extLst>
          </p:cNvPr>
          <p:cNvSpPr txBox="1"/>
          <p:nvPr/>
        </p:nvSpPr>
        <p:spPr>
          <a:xfrm>
            <a:off x="10383633" y="3816094"/>
            <a:ext cx="1645920" cy="646331"/>
          </a:xfrm>
          <a:prstGeom prst="rect">
            <a:avLst/>
          </a:prstGeom>
          <a:noFill/>
        </p:spPr>
        <p:txBody>
          <a:bodyPr wrap="square" rtlCol="0">
            <a:spAutoFit/>
          </a:bodyPr>
          <a:lstStyle/>
          <a:p>
            <a:r>
              <a:rPr lang="en-US" b="1" dirty="0"/>
              <a:t>Ionocytes on yolk sac</a:t>
            </a:r>
          </a:p>
        </p:txBody>
      </p:sp>
      <p:sp>
        <p:nvSpPr>
          <p:cNvPr id="15" name="Arrow: Right 14">
            <a:extLst>
              <a:ext uri="{FF2B5EF4-FFF2-40B4-BE49-F238E27FC236}">
                <a16:creationId xmlns:a16="http://schemas.microsoft.com/office/drawing/2014/main" id="{51BAE913-3F97-6AF6-6351-D516B271C8AB}"/>
              </a:ext>
            </a:extLst>
          </p:cNvPr>
          <p:cNvSpPr/>
          <p:nvPr/>
        </p:nvSpPr>
        <p:spPr>
          <a:xfrm rot="11549454">
            <a:off x="9594412" y="3817084"/>
            <a:ext cx="756051" cy="3894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80DC638C-5F8B-0795-E458-069A9B8A3AB0}"/>
              </a:ext>
            </a:extLst>
          </p:cNvPr>
          <p:cNvSpPr/>
          <p:nvPr/>
        </p:nvSpPr>
        <p:spPr>
          <a:xfrm rot="9976796">
            <a:off x="9187035" y="4303341"/>
            <a:ext cx="1181027" cy="4052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156CE98-505E-CCD3-3231-4B96CB5E3141}"/>
              </a:ext>
            </a:extLst>
          </p:cNvPr>
          <p:cNvSpPr txBox="1"/>
          <p:nvPr/>
        </p:nvSpPr>
        <p:spPr>
          <a:xfrm>
            <a:off x="10650156" y="5325676"/>
            <a:ext cx="1645920" cy="646331"/>
          </a:xfrm>
          <a:prstGeom prst="rect">
            <a:avLst/>
          </a:prstGeom>
          <a:noFill/>
        </p:spPr>
        <p:txBody>
          <a:bodyPr wrap="square" rtlCol="0">
            <a:spAutoFit/>
          </a:bodyPr>
          <a:lstStyle/>
          <a:p>
            <a:r>
              <a:rPr lang="en-US" b="1" dirty="0"/>
              <a:t>Pigment and ionocytes</a:t>
            </a:r>
          </a:p>
        </p:txBody>
      </p:sp>
      <p:sp>
        <p:nvSpPr>
          <p:cNvPr id="18" name="Arrow: Right 17">
            <a:extLst>
              <a:ext uri="{FF2B5EF4-FFF2-40B4-BE49-F238E27FC236}">
                <a16:creationId xmlns:a16="http://schemas.microsoft.com/office/drawing/2014/main" id="{117A49AE-B37B-20FE-CC95-8C9681FC445E}"/>
              </a:ext>
            </a:extLst>
          </p:cNvPr>
          <p:cNvSpPr/>
          <p:nvPr/>
        </p:nvSpPr>
        <p:spPr>
          <a:xfrm rot="10346994">
            <a:off x="9748553" y="5683161"/>
            <a:ext cx="864405" cy="3565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7F854D46-47B3-14CD-5EF6-BE8AB68ABC78}"/>
              </a:ext>
            </a:extLst>
          </p:cNvPr>
          <p:cNvSpPr/>
          <p:nvPr/>
        </p:nvSpPr>
        <p:spPr>
          <a:xfrm rot="10800000">
            <a:off x="8799751" y="5346727"/>
            <a:ext cx="1788850" cy="3565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2">
            <a:extLst>
              <a:ext uri="{FF2B5EF4-FFF2-40B4-BE49-F238E27FC236}">
                <a16:creationId xmlns:a16="http://schemas.microsoft.com/office/drawing/2014/main" id="{38D4A140-9E5F-3D24-9C52-35F33097BFAE}"/>
              </a:ext>
            </a:extLst>
          </p:cNvPr>
          <p:cNvSpPr txBox="1">
            <a:spLocks/>
          </p:cNvSpPr>
          <p:nvPr/>
        </p:nvSpPr>
        <p:spPr>
          <a:xfrm>
            <a:off x="499200" y="3757818"/>
            <a:ext cx="4060759" cy="11332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What is an ionocyte? </a:t>
            </a:r>
            <a:endParaRPr lang="en-US" dirty="0"/>
          </a:p>
        </p:txBody>
      </p:sp>
    </p:spTree>
    <p:extLst>
      <p:ext uri="{BB962C8B-B14F-4D97-AF65-F5344CB8AC3E}">
        <p14:creationId xmlns:p14="http://schemas.microsoft.com/office/powerpoint/2010/main" val="31822035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36451"/>
            <a:ext cx="8229600" cy="1143000"/>
          </a:xfrm>
        </p:spPr>
        <p:txBody>
          <a:bodyPr/>
          <a:lstStyle/>
          <a:p>
            <a:r>
              <a:rPr lang="en-US" dirty="0"/>
              <a:t>Ionocytes use energy</a:t>
            </a:r>
          </a:p>
        </p:txBody>
      </p:sp>
      <p:sp>
        <p:nvSpPr>
          <p:cNvPr id="6" name="TextBox 5">
            <a:extLst>
              <a:ext uri="{FF2B5EF4-FFF2-40B4-BE49-F238E27FC236}">
                <a16:creationId xmlns:a16="http://schemas.microsoft.com/office/drawing/2014/main" id="{042E10AD-FD8D-40B2-BA9E-A506C5BD37B4}"/>
              </a:ext>
            </a:extLst>
          </p:cNvPr>
          <p:cNvSpPr txBox="1"/>
          <p:nvPr/>
        </p:nvSpPr>
        <p:spPr>
          <a:xfrm>
            <a:off x="1010522" y="2186759"/>
            <a:ext cx="3329984" cy="1569660"/>
          </a:xfrm>
          <a:prstGeom prst="rect">
            <a:avLst/>
          </a:prstGeom>
          <a:solidFill>
            <a:schemeClr val="accent1">
              <a:lumMod val="50000"/>
            </a:schemeClr>
          </a:solidFill>
          <a:ln w="28575">
            <a:solidFill>
              <a:srgbClr val="00B050"/>
            </a:solidFill>
          </a:ln>
          <a:effectLst>
            <a:outerShdw blurRad="50800" dist="38100" dir="2700000" algn="tl" rotWithShape="0">
              <a:prstClr val="black">
                <a:alpha val="40000"/>
              </a:prstClr>
            </a:outerShdw>
          </a:effectLst>
        </p:spPr>
        <p:txBody>
          <a:bodyPr wrap="square" rtlCol="0">
            <a:spAutoFit/>
          </a:bodyPr>
          <a:lstStyle/>
          <a:p>
            <a:r>
              <a:rPr lang="en-US" sz="2400" b="1" dirty="0"/>
              <a:t>Active and passive transport proteins maintain ionic balance (salt and pH)</a:t>
            </a:r>
          </a:p>
        </p:txBody>
      </p:sp>
      <p:pic>
        <p:nvPicPr>
          <p:cNvPr id="4" name="Picture 3">
            <a:extLst>
              <a:ext uri="{FF2B5EF4-FFF2-40B4-BE49-F238E27FC236}">
                <a16:creationId xmlns:a16="http://schemas.microsoft.com/office/drawing/2014/main" id="{772B27F0-89F2-4B27-8842-FFF79A6ECF4E}"/>
              </a:ext>
            </a:extLst>
          </p:cNvPr>
          <p:cNvPicPr>
            <a:picLocks noChangeAspect="1"/>
          </p:cNvPicPr>
          <p:nvPr/>
        </p:nvPicPr>
        <p:blipFill>
          <a:blip r:embed="rId3"/>
          <a:stretch>
            <a:fillRect/>
          </a:stretch>
        </p:blipFill>
        <p:spPr>
          <a:xfrm>
            <a:off x="5159694" y="1106549"/>
            <a:ext cx="5271725" cy="5132222"/>
          </a:xfrm>
          <a:prstGeom prst="rect">
            <a:avLst/>
          </a:prstGeom>
          <a:ln w="28575">
            <a:solidFill>
              <a:schemeClr val="accent1"/>
            </a:solidFill>
          </a:ln>
        </p:spPr>
      </p:pic>
      <p:sp>
        <p:nvSpPr>
          <p:cNvPr id="7" name="TextBox 6">
            <a:extLst>
              <a:ext uri="{FF2B5EF4-FFF2-40B4-BE49-F238E27FC236}">
                <a16:creationId xmlns:a16="http://schemas.microsoft.com/office/drawing/2014/main" id="{F5C3F816-3DB1-4EC2-9B82-B4D2C9062F8E}"/>
              </a:ext>
            </a:extLst>
          </p:cNvPr>
          <p:cNvSpPr txBox="1"/>
          <p:nvPr/>
        </p:nvSpPr>
        <p:spPr>
          <a:xfrm>
            <a:off x="8088197" y="6488668"/>
            <a:ext cx="4263430" cy="369332"/>
          </a:xfrm>
          <a:prstGeom prst="rect">
            <a:avLst/>
          </a:prstGeom>
          <a:noFill/>
        </p:spPr>
        <p:txBody>
          <a:bodyPr wrap="square" rtlCol="0">
            <a:spAutoFit/>
          </a:bodyPr>
          <a:lstStyle/>
          <a:p>
            <a:r>
              <a:rPr lang="en-US" dirty="0" err="1">
                <a:latin typeface="Calibri" panose="020F0502020204030204" pitchFamily="34" charset="0"/>
                <a:cs typeface="Calibri" panose="020F0502020204030204" pitchFamily="34" charset="0"/>
              </a:rPr>
              <a:t>Esbaugh</a:t>
            </a:r>
            <a:r>
              <a:rPr lang="en-US" dirty="0">
                <a:latin typeface="Calibri" panose="020F0502020204030204" pitchFamily="34" charset="0"/>
                <a:cs typeface="Calibri" panose="020F0502020204030204" pitchFamily="34" charset="0"/>
              </a:rPr>
              <a:t> et al. (2018), </a:t>
            </a:r>
            <a:r>
              <a:rPr lang="en-US" i="1" dirty="0">
                <a:latin typeface="Calibri" panose="020F0502020204030204" pitchFamily="34" charset="0"/>
                <a:cs typeface="Calibri" panose="020F0502020204030204" pitchFamily="34" charset="0"/>
              </a:rPr>
              <a:t>J. Comp. Physiol. B.</a:t>
            </a:r>
          </a:p>
        </p:txBody>
      </p:sp>
    </p:spTree>
    <p:extLst>
      <p:ext uri="{BB962C8B-B14F-4D97-AF65-F5344CB8AC3E}">
        <p14:creationId xmlns:p14="http://schemas.microsoft.com/office/powerpoint/2010/main" val="7027021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6960" y="0"/>
            <a:ext cx="5516880" cy="782320"/>
          </a:xfrm>
        </p:spPr>
        <p:txBody>
          <a:bodyPr/>
          <a:lstStyle/>
          <a:p>
            <a:r>
              <a:rPr lang="en-US" dirty="0">
                <a:latin typeface="Franklin Gothic Book" panose="020B0503020102020204" pitchFamily="34" charset="0"/>
              </a:rPr>
              <a:t>Experimental Design</a:t>
            </a:r>
          </a:p>
        </p:txBody>
      </p:sp>
      <p:pic>
        <p:nvPicPr>
          <p:cNvPr id="3074" name="Picture 2" descr="Graphical user interface&#10;&#10;Description automatically generated">
            <a:extLst>
              <a:ext uri="{FF2B5EF4-FFF2-40B4-BE49-F238E27FC236}">
                <a16:creationId xmlns:a16="http://schemas.microsoft.com/office/drawing/2014/main" id="{0838EFA9-8108-401F-BF92-19F8F2E88B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104" y="782320"/>
            <a:ext cx="11539708" cy="5862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5327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E51E8-3024-3F0C-15E7-4C022094B7BD}"/>
              </a:ext>
            </a:extLst>
          </p:cNvPr>
          <p:cNvSpPr>
            <a:spLocks noGrp="1"/>
          </p:cNvSpPr>
          <p:nvPr>
            <p:ph type="title"/>
          </p:nvPr>
        </p:nvSpPr>
        <p:spPr/>
        <p:txBody>
          <a:bodyPr/>
          <a:lstStyle/>
          <a:p>
            <a:r>
              <a:rPr lang="en-US" dirty="0"/>
              <a:t>Embryos</a:t>
            </a:r>
          </a:p>
        </p:txBody>
      </p:sp>
      <p:sp>
        <p:nvSpPr>
          <p:cNvPr id="3" name="Content Placeholder 2">
            <a:extLst>
              <a:ext uri="{FF2B5EF4-FFF2-40B4-BE49-F238E27FC236}">
                <a16:creationId xmlns:a16="http://schemas.microsoft.com/office/drawing/2014/main" id="{FA836461-EEFA-5664-2AE8-58BD2DBFF7B3}"/>
              </a:ext>
            </a:extLst>
          </p:cNvPr>
          <p:cNvSpPr>
            <a:spLocks noGrp="1"/>
          </p:cNvSpPr>
          <p:nvPr>
            <p:ph idx="1"/>
          </p:nvPr>
        </p:nvSpPr>
        <p:spPr>
          <a:xfrm>
            <a:off x="838200" y="2143759"/>
            <a:ext cx="3500120" cy="4033203"/>
          </a:xfrm>
        </p:spPr>
        <p:txBody>
          <a:bodyPr/>
          <a:lstStyle/>
          <a:p>
            <a:pPr marL="0" indent="0">
              <a:buNone/>
            </a:pPr>
            <a:r>
              <a:rPr lang="en-US" dirty="0"/>
              <a:t>Analyzed yolk sac separately</a:t>
            </a:r>
          </a:p>
        </p:txBody>
      </p:sp>
      <p:pic>
        <p:nvPicPr>
          <p:cNvPr id="4" name="Picture 3">
            <a:extLst>
              <a:ext uri="{FF2B5EF4-FFF2-40B4-BE49-F238E27FC236}">
                <a16:creationId xmlns:a16="http://schemas.microsoft.com/office/drawing/2014/main" id="{1ACAF9D2-9C5A-AD92-9415-A1E99D927A7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825" t="8920" r="4346"/>
          <a:stretch/>
        </p:blipFill>
        <p:spPr>
          <a:xfrm>
            <a:off x="4958081" y="1027906"/>
            <a:ext cx="5378110" cy="4998343"/>
          </a:xfrm>
          <a:prstGeom prst="rect">
            <a:avLst/>
          </a:prstGeom>
        </p:spPr>
      </p:pic>
      <p:sp>
        <p:nvSpPr>
          <p:cNvPr id="6" name="Freeform: Shape 5">
            <a:extLst>
              <a:ext uri="{FF2B5EF4-FFF2-40B4-BE49-F238E27FC236}">
                <a16:creationId xmlns:a16="http://schemas.microsoft.com/office/drawing/2014/main" id="{1A7E4085-A239-0948-2251-B35F1F849DCC}"/>
              </a:ext>
            </a:extLst>
          </p:cNvPr>
          <p:cNvSpPr/>
          <p:nvPr/>
        </p:nvSpPr>
        <p:spPr>
          <a:xfrm>
            <a:off x="5282871" y="1200946"/>
            <a:ext cx="4193052" cy="4031667"/>
          </a:xfrm>
          <a:custGeom>
            <a:avLst/>
            <a:gdLst>
              <a:gd name="connsiteX0" fmla="*/ 721689 w 4193052"/>
              <a:gd name="connsiteY0" fmla="*/ 414494 h 4031667"/>
              <a:gd name="connsiteX1" fmla="*/ 1504009 w 4193052"/>
              <a:gd name="connsiteY1" fmla="*/ 38574 h 4031667"/>
              <a:gd name="connsiteX2" fmla="*/ 2672409 w 4193052"/>
              <a:gd name="connsiteY2" fmla="*/ 99534 h 4031667"/>
              <a:gd name="connsiteX3" fmla="*/ 3729049 w 4193052"/>
              <a:gd name="connsiteY3" fmla="*/ 810734 h 4031667"/>
              <a:gd name="connsiteX4" fmla="*/ 4115129 w 4193052"/>
              <a:gd name="connsiteY4" fmla="*/ 1643854 h 4031667"/>
              <a:gd name="connsiteX5" fmla="*/ 4165929 w 4193052"/>
              <a:gd name="connsiteY5" fmla="*/ 2375374 h 4031667"/>
              <a:gd name="connsiteX6" fmla="*/ 3790009 w 4193052"/>
              <a:gd name="connsiteY6" fmla="*/ 3269454 h 4031667"/>
              <a:gd name="connsiteX7" fmla="*/ 3068649 w 4193052"/>
              <a:gd name="connsiteY7" fmla="*/ 3828254 h 4031667"/>
              <a:gd name="connsiteX8" fmla="*/ 2225369 w 4193052"/>
              <a:gd name="connsiteY8" fmla="*/ 4031454 h 4031667"/>
              <a:gd name="connsiteX9" fmla="*/ 1331289 w 4193052"/>
              <a:gd name="connsiteY9" fmla="*/ 3858734 h 4031667"/>
              <a:gd name="connsiteX10" fmla="*/ 609929 w 4193052"/>
              <a:gd name="connsiteY10" fmla="*/ 3482814 h 4031667"/>
              <a:gd name="connsiteX11" fmla="*/ 152729 w 4193052"/>
              <a:gd name="connsiteY11" fmla="*/ 2832574 h 4031667"/>
              <a:gd name="connsiteX12" fmla="*/ 329 w 4193052"/>
              <a:gd name="connsiteY12" fmla="*/ 2060414 h 4031667"/>
              <a:gd name="connsiteX13" fmla="*/ 122249 w 4193052"/>
              <a:gd name="connsiteY13" fmla="*/ 1308574 h 4031667"/>
              <a:gd name="connsiteX14" fmla="*/ 437209 w 4193052"/>
              <a:gd name="connsiteY14" fmla="*/ 729454 h 4031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93052" h="4031667">
                <a:moveTo>
                  <a:pt x="721689" y="414494"/>
                </a:moveTo>
                <a:cubicBezTo>
                  <a:pt x="950289" y="252780"/>
                  <a:pt x="1178889" y="91067"/>
                  <a:pt x="1504009" y="38574"/>
                </a:cubicBezTo>
                <a:cubicBezTo>
                  <a:pt x="1829129" y="-13919"/>
                  <a:pt x="2301569" y="-29159"/>
                  <a:pt x="2672409" y="99534"/>
                </a:cubicBezTo>
                <a:cubicBezTo>
                  <a:pt x="3043249" y="228227"/>
                  <a:pt x="3488596" y="553347"/>
                  <a:pt x="3729049" y="810734"/>
                </a:cubicBezTo>
                <a:cubicBezTo>
                  <a:pt x="3969502" y="1068121"/>
                  <a:pt x="4042316" y="1383081"/>
                  <a:pt x="4115129" y="1643854"/>
                </a:cubicBezTo>
                <a:cubicBezTo>
                  <a:pt x="4187942" y="1904627"/>
                  <a:pt x="4220116" y="2104441"/>
                  <a:pt x="4165929" y="2375374"/>
                </a:cubicBezTo>
                <a:cubicBezTo>
                  <a:pt x="4111742" y="2646307"/>
                  <a:pt x="3972889" y="3027307"/>
                  <a:pt x="3790009" y="3269454"/>
                </a:cubicBezTo>
                <a:cubicBezTo>
                  <a:pt x="3607129" y="3511601"/>
                  <a:pt x="3329422" y="3701254"/>
                  <a:pt x="3068649" y="3828254"/>
                </a:cubicBezTo>
                <a:cubicBezTo>
                  <a:pt x="2807876" y="3955254"/>
                  <a:pt x="2514929" y="4026374"/>
                  <a:pt x="2225369" y="4031454"/>
                </a:cubicBezTo>
                <a:cubicBezTo>
                  <a:pt x="1935809" y="4036534"/>
                  <a:pt x="1600529" y="3950174"/>
                  <a:pt x="1331289" y="3858734"/>
                </a:cubicBezTo>
                <a:cubicBezTo>
                  <a:pt x="1062049" y="3767294"/>
                  <a:pt x="806356" y="3653841"/>
                  <a:pt x="609929" y="3482814"/>
                </a:cubicBezTo>
                <a:cubicBezTo>
                  <a:pt x="413502" y="3311787"/>
                  <a:pt x="254329" y="3069641"/>
                  <a:pt x="152729" y="2832574"/>
                </a:cubicBezTo>
                <a:cubicBezTo>
                  <a:pt x="51129" y="2595507"/>
                  <a:pt x="5409" y="2314414"/>
                  <a:pt x="329" y="2060414"/>
                </a:cubicBezTo>
                <a:cubicBezTo>
                  <a:pt x="-4751" y="1806414"/>
                  <a:pt x="49436" y="1530401"/>
                  <a:pt x="122249" y="1308574"/>
                </a:cubicBezTo>
                <a:cubicBezTo>
                  <a:pt x="195062" y="1086747"/>
                  <a:pt x="316135" y="908100"/>
                  <a:pt x="437209" y="729454"/>
                </a:cubicBezTo>
              </a:path>
            </a:pathLst>
          </a:custGeom>
          <a:noFill/>
          <a:ln w="28575">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3634DA16-011A-62FE-A9A2-FE5C193BFE70}"/>
              </a:ext>
            </a:extLst>
          </p:cNvPr>
          <p:cNvSpPr/>
          <p:nvPr/>
        </p:nvSpPr>
        <p:spPr>
          <a:xfrm>
            <a:off x="6963334" y="1919334"/>
            <a:ext cx="2203202" cy="3059124"/>
          </a:xfrm>
          <a:custGeom>
            <a:avLst/>
            <a:gdLst>
              <a:gd name="connsiteX0" fmla="*/ 514426 w 2203202"/>
              <a:gd name="connsiteY0" fmla="*/ 1453786 h 3059124"/>
              <a:gd name="connsiteX1" fmla="*/ 514426 w 2203202"/>
              <a:gd name="connsiteY1" fmla="*/ 1402986 h 3059124"/>
              <a:gd name="connsiteX2" fmla="*/ 575386 w 2203202"/>
              <a:gd name="connsiteY2" fmla="*/ 955946 h 3059124"/>
              <a:gd name="connsiteX3" fmla="*/ 636346 w 2203202"/>
              <a:gd name="connsiteY3" fmla="*/ 376826 h 3059124"/>
              <a:gd name="connsiteX4" fmla="*/ 951306 w 2203202"/>
              <a:gd name="connsiteY4" fmla="*/ 51706 h 3059124"/>
              <a:gd name="connsiteX5" fmla="*/ 1367866 w 2203202"/>
              <a:gd name="connsiteY5" fmla="*/ 72026 h 3059124"/>
              <a:gd name="connsiteX6" fmla="*/ 1997786 w 2203202"/>
              <a:gd name="connsiteY6" fmla="*/ 732426 h 3059124"/>
              <a:gd name="connsiteX7" fmla="*/ 2200986 w 2203202"/>
              <a:gd name="connsiteY7" fmla="*/ 1474106 h 3059124"/>
              <a:gd name="connsiteX8" fmla="*/ 1896186 w 2203202"/>
              <a:gd name="connsiteY8" fmla="*/ 2469786 h 3059124"/>
              <a:gd name="connsiteX9" fmla="*/ 1235786 w 2203202"/>
              <a:gd name="connsiteY9" fmla="*/ 2967626 h 3059124"/>
              <a:gd name="connsiteX10" fmla="*/ 798906 w 2203202"/>
              <a:gd name="connsiteY10" fmla="*/ 3059066 h 3059124"/>
              <a:gd name="connsiteX11" fmla="*/ 321386 w 2203202"/>
              <a:gd name="connsiteY11" fmla="*/ 2977786 h 3059124"/>
              <a:gd name="connsiteX12" fmla="*/ 67386 w 2203202"/>
              <a:gd name="connsiteY12" fmla="*/ 2774586 h 3059124"/>
              <a:gd name="connsiteX13" fmla="*/ 26746 w 2203202"/>
              <a:gd name="connsiteY13" fmla="*/ 2551066 h 3059124"/>
              <a:gd name="connsiteX14" fmla="*/ 422986 w 2203202"/>
              <a:gd name="connsiteY14" fmla="*/ 2327546 h 3059124"/>
              <a:gd name="connsiteX15" fmla="*/ 463626 w 2203202"/>
              <a:gd name="connsiteY15" fmla="*/ 1839866 h 3059124"/>
              <a:gd name="connsiteX16" fmla="*/ 524586 w 2203202"/>
              <a:gd name="connsiteY16" fmla="*/ 1402986 h 305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03202" h="3059124">
                <a:moveTo>
                  <a:pt x="514426" y="1453786"/>
                </a:moveTo>
                <a:cubicBezTo>
                  <a:pt x="509346" y="1469872"/>
                  <a:pt x="504266" y="1485959"/>
                  <a:pt x="514426" y="1402986"/>
                </a:cubicBezTo>
                <a:cubicBezTo>
                  <a:pt x="524586" y="1320013"/>
                  <a:pt x="555066" y="1126973"/>
                  <a:pt x="575386" y="955946"/>
                </a:cubicBezTo>
                <a:cubicBezTo>
                  <a:pt x="595706" y="784919"/>
                  <a:pt x="573693" y="527533"/>
                  <a:pt x="636346" y="376826"/>
                </a:cubicBezTo>
                <a:cubicBezTo>
                  <a:pt x="698999" y="226119"/>
                  <a:pt x="829386" y="102506"/>
                  <a:pt x="951306" y="51706"/>
                </a:cubicBezTo>
                <a:cubicBezTo>
                  <a:pt x="1073226" y="906"/>
                  <a:pt x="1193453" y="-41427"/>
                  <a:pt x="1367866" y="72026"/>
                </a:cubicBezTo>
                <a:cubicBezTo>
                  <a:pt x="1542279" y="185479"/>
                  <a:pt x="1858933" y="498746"/>
                  <a:pt x="1997786" y="732426"/>
                </a:cubicBezTo>
                <a:cubicBezTo>
                  <a:pt x="2136639" y="966106"/>
                  <a:pt x="2217919" y="1184546"/>
                  <a:pt x="2200986" y="1474106"/>
                </a:cubicBezTo>
                <a:cubicBezTo>
                  <a:pt x="2184053" y="1763666"/>
                  <a:pt x="2057053" y="2220866"/>
                  <a:pt x="1896186" y="2469786"/>
                </a:cubicBezTo>
                <a:cubicBezTo>
                  <a:pt x="1735319" y="2718706"/>
                  <a:pt x="1418666" y="2869413"/>
                  <a:pt x="1235786" y="2967626"/>
                </a:cubicBezTo>
                <a:cubicBezTo>
                  <a:pt x="1052906" y="3065839"/>
                  <a:pt x="951306" y="3057373"/>
                  <a:pt x="798906" y="3059066"/>
                </a:cubicBezTo>
                <a:cubicBezTo>
                  <a:pt x="646506" y="3060759"/>
                  <a:pt x="443306" y="3025199"/>
                  <a:pt x="321386" y="2977786"/>
                </a:cubicBezTo>
                <a:cubicBezTo>
                  <a:pt x="199466" y="2930373"/>
                  <a:pt x="116493" y="2845706"/>
                  <a:pt x="67386" y="2774586"/>
                </a:cubicBezTo>
                <a:cubicBezTo>
                  <a:pt x="18279" y="2703466"/>
                  <a:pt x="-32521" y="2625573"/>
                  <a:pt x="26746" y="2551066"/>
                </a:cubicBezTo>
                <a:cubicBezTo>
                  <a:pt x="86013" y="2476559"/>
                  <a:pt x="350173" y="2446079"/>
                  <a:pt x="422986" y="2327546"/>
                </a:cubicBezTo>
                <a:cubicBezTo>
                  <a:pt x="495799" y="2209013"/>
                  <a:pt x="446693" y="1993959"/>
                  <a:pt x="463626" y="1839866"/>
                </a:cubicBezTo>
                <a:cubicBezTo>
                  <a:pt x="480559" y="1685773"/>
                  <a:pt x="502572" y="1544379"/>
                  <a:pt x="524586" y="1402986"/>
                </a:cubicBezTo>
              </a:path>
            </a:pathLst>
          </a:custGeom>
          <a:noFill/>
          <a:ln w="28575">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2E21DECF-1229-5BC7-0E5B-91144D09E15F}"/>
              </a:ext>
            </a:extLst>
          </p:cNvPr>
          <p:cNvSpPr/>
          <p:nvPr/>
        </p:nvSpPr>
        <p:spPr>
          <a:xfrm>
            <a:off x="6265257" y="3112440"/>
            <a:ext cx="1173819" cy="1322259"/>
          </a:xfrm>
          <a:custGeom>
            <a:avLst/>
            <a:gdLst>
              <a:gd name="connsiteX0" fmla="*/ 450503 w 1173819"/>
              <a:gd name="connsiteY0" fmla="*/ 98120 h 1322259"/>
              <a:gd name="connsiteX1" fmla="*/ 226983 w 1173819"/>
              <a:gd name="connsiteY1" fmla="*/ 321640 h 1322259"/>
              <a:gd name="connsiteX2" fmla="*/ 3463 w 1173819"/>
              <a:gd name="connsiteY2" fmla="*/ 677240 h 1322259"/>
              <a:gd name="connsiteX3" fmla="*/ 115223 w 1173819"/>
              <a:gd name="connsiteY3" fmla="*/ 1093800 h 1322259"/>
              <a:gd name="connsiteX4" fmla="*/ 430183 w 1173819"/>
              <a:gd name="connsiteY4" fmla="*/ 1317320 h 1322259"/>
              <a:gd name="connsiteX5" fmla="*/ 948343 w 1173819"/>
              <a:gd name="connsiteY5" fmla="*/ 1215720 h 1322259"/>
              <a:gd name="connsiteX6" fmla="*/ 1151543 w 1173819"/>
              <a:gd name="connsiteY6" fmla="*/ 849960 h 1322259"/>
              <a:gd name="connsiteX7" fmla="*/ 1161703 w 1173819"/>
              <a:gd name="connsiteY7" fmla="*/ 392760 h 1322259"/>
              <a:gd name="connsiteX8" fmla="*/ 1090583 w 1173819"/>
              <a:gd name="connsiteY8" fmla="*/ 189560 h 1322259"/>
              <a:gd name="connsiteX9" fmla="*/ 856903 w 1173819"/>
              <a:gd name="connsiteY9" fmla="*/ 6680 h 1322259"/>
              <a:gd name="connsiteX10" fmla="*/ 552103 w 1173819"/>
              <a:gd name="connsiteY10" fmla="*/ 57480 h 1322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819" h="1322259">
                <a:moveTo>
                  <a:pt x="450503" y="98120"/>
                </a:moveTo>
                <a:cubicBezTo>
                  <a:pt x="375996" y="161620"/>
                  <a:pt x="301490" y="225120"/>
                  <a:pt x="226983" y="321640"/>
                </a:cubicBezTo>
                <a:cubicBezTo>
                  <a:pt x="152476" y="418160"/>
                  <a:pt x="22090" y="548547"/>
                  <a:pt x="3463" y="677240"/>
                </a:cubicBezTo>
                <a:cubicBezTo>
                  <a:pt x="-15164" y="805933"/>
                  <a:pt x="44103" y="987120"/>
                  <a:pt x="115223" y="1093800"/>
                </a:cubicBezTo>
                <a:cubicBezTo>
                  <a:pt x="186343" y="1200480"/>
                  <a:pt x="291330" y="1297000"/>
                  <a:pt x="430183" y="1317320"/>
                </a:cubicBezTo>
                <a:cubicBezTo>
                  <a:pt x="569036" y="1337640"/>
                  <a:pt x="828116" y="1293613"/>
                  <a:pt x="948343" y="1215720"/>
                </a:cubicBezTo>
                <a:cubicBezTo>
                  <a:pt x="1068570" y="1137827"/>
                  <a:pt x="1115983" y="987120"/>
                  <a:pt x="1151543" y="849960"/>
                </a:cubicBezTo>
                <a:cubicBezTo>
                  <a:pt x="1187103" y="712800"/>
                  <a:pt x="1171863" y="502827"/>
                  <a:pt x="1161703" y="392760"/>
                </a:cubicBezTo>
                <a:cubicBezTo>
                  <a:pt x="1151543" y="282693"/>
                  <a:pt x="1141383" y="253907"/>
                  <a:pt x="1090583" y="189560"/>
                </a:cubicBezTo>
                <a:cubicBezTo>
                  <a:pt x="1039783" y="125213"/>
                  <a:pt x="946650" y="28693"/>
                  <a:pt x="856903" y="6680"/>
                </a:cubicBezTo>
                <a:cubicBezTo>
                  <a:pt x="767156" y="-15333"/>
                  <a:pt x="659629" y="21073"/>
                  <a:pt x="552103" y="57480"/>
                </a:cubicBezTo>
              </a:path>
            </a:pathLst>
          </a:custGeom>
          <a:noFill/>
          <a:ln w="28575">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60154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A8CA-8401-9669-40D6-F5E59DD1B7ED}"/>
              </a:ext>
            </a:extLst>
          </p:cNvPr>
          <p:cNvSpPr>
            <a:spLocks noGrp="1"/>
          </p:cNvSpPr>
          <p:nvPr>
            <p:ph type="title"/>
          </p:nvPr>
        </p:nvSpPr>
        <p:spPr/>
        <p:txBody>
          <a:bodyPr/>
          <a:lstStyle/>
          <a:p>
            <a:r>
              <a:rPr lang="en-US" dirty="0"/>
              <a:t>Chapter 3 Results: Density increases after hatching </a:t>
            </a:r>
          </a:p>
        </p:txBody>
      </p:sp>
      <p:sp>
        <p:nvSpPr>
          <p:cNvPr id="3" name="Content Placeholder 2">
            <a:extLst>
              <a:ext uri="{FF2B5EF4-FFF2-40B4-BE49-F238E27FC236}">
                <a16:creationId xmlns:a16="http://schemas.microsoft.com/office/drawing/2014/main" id="{EC7B32CD-6C7F-1296-7F24-9D4F1CCB55EC}"/>
              </a:ext>
            </a:extLst>
          </p:cNvPr>
          <p:cNvSpPr>
            <a:spLocks noGrp="1"/>
          </p:cNvSpPr>
          <p:nvPr>
            <p:ph idx="1"/>
          </p:nvPr>
        </p:nvSpPr>
        <p:spPr>
          <a:xfrm>
            <a:off x="7430948" y="1825625"/>
            <a:ext cx="4490976" cy="4351338"/>
          </a:xfrm>
        </p:spPr>
        <p:txBody>
          <a:bodyPr/>
          <a:lstStyle/>
          <a:p>
            <a:r>
              <a:rPr lang="en-US" dirty="0"/>
              <a:t>Most embryos have low ionocyte density, but a few have very high</a:t>
            </a:r>
          </a:p>
          <a:p>
            <a:r>
              <a:rPr lang="en-US" dirty="0"/>
              <a:t>After hatching, ionocyte density doubles and is more symmetrically distributed</a:t>
            </a:r>
          </a:p>
        </p:txBody>
      </p:sp>
      <p:pic>
        <p:nvPicPr>
          <p:cNvPr id="4" name="Picture 3" descr="Chart, histogram&#10;&#10;Description automatically generated">
            <a:extLst>
              <a:ext uri="{FF2B5EF4-FFF2-40B4-BE49-F238E27FC236}">
                <a16:creationId xmlns:a16="http://schemas.microsoft.com/office/drawing/2014/main" id="{D858522A-49C7-19F9-8B7B-50AFA0451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810" y="2055245"/>
            <a:ext cx="6672168" cy="3892098"/>
          </a:xfrm>
          <a:prstGeom prst="rect">
            <a:avLst/>
          </a:prstGeom>
          <a:ln w="28575">
            <a:solidFill>
              <a:schemeClr val="accent1"/>
            </a:solidFill>
          </a:ln>
        </p:spPr>
      </p:pic>
    </p:spTree>
    <p:extLst>
      <p:ext uri="{BB962C8B-B14F-4D97-AF65-F5344CB8AC3E}">
        <p14:creationId xmlns:p14="http://schemas.microsoft.com/office/powerpoint/2010/main" val="1096499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A280C-D89B-4677-92EA-7E3128DE9C3D}"/>
              </a:ext>
            </a:extLst>
          </p:cNvPr>
          <p:cNvSpPr>
            <a:spLocks noGrp="1"/>
          </p:cNvSpPr>
          <p:nvPr>
            <p:ph type="title"/>
          </p:nvPr>
        </p:nvSpPr>
        <p:spPr/>
        <p:txBody>
          <a:bodyPr/>
          <a:lstStyle/>
          <a:p>
            <a:r>
              <a:rPr lang="en-US" b="1" dirty="0"/>
              <a:t>The Perfect Storm: </a:t>
            </a:r>
            <a:r>
              <a:rPr lang="en-US" dirty="0"/>
              <a:t>Multiple Intensifying Stressors in Estuaries</a:t>
            </a:r>
          </a:p>
        </p:txBody>
      </p:sp>
      <p:sp>
        <p:nvSpPr>
          <p:cNvPr id="7" name="TextBox 6">
            <a:extLst>
              <a:ext uri="{FF2B5EF4-FFF2-40B4-BE49-F238E27FC236}">
                <a16:creationId xmlns:a16="http://schemas.microsoft.com/office/drawing/2014/main" id="{626D4372-AD0A-73D4-7873-535AE957CC7A}"/>
              </a:ext>
            </a:extLst>
          </p:cNvPr>
          <p:cNvSpPr txBox="1"/>
          <p:nvPr/>
        </p:nvSpPr>
        <p:spPr>
          <a:xfrm>
            <a:off x="6507896" y="6479907"/>
            <a:ext cx="1619739" cy="307777"/>
          </a:xfrm>
          <a:prstGeom prst="rect">
            <a:avLst/>
          </a:prstGeom>
          <a:noFill/>
        </p:spPr>
        <p:txBody>
          <a:bodyPr wrap="none" rtlCol="0">
            <a:spAutoFit/>
          </a:bodyPr>
          <a:lstStyle/>
          <a:p>
            <a:r>
              <a:rPr lang="en-US" sz="1400" dirty="0"/>
              <a:t>Source: NY Times</a:t>
            </a:r>
          </a:p>
        </p:txBody>
      </p:sp>
      <p:pic>
        <p:nvPicPr>
          <p:cNvPr id="8" name="Picture 2" descr="New England Coastal Waters Warming More Than Anywhere Else In U.S. | WBUR  News">
            <a:extLst>
              <a:ext uri="{FF2B5EF4-FFF2-40B4-BE49-F238E27FC236}">
                <a16:creationId xmlns:a16="http://schemas.microsoft.com/office/drawing/2014/main" id="{0A98BBCE-97A9-DB60-0A42-DF9341EC83DC}"/>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164606" y="2764663"/>
            <a:ext cx="3931712" cy="306699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Long Island Sees a Crisis as It Floats to the Surface - The New York Times">
            <a:extLst>
              <a:ext uri="{FF2B5EF4-FFF2-40B4-BE49-F238E27FC236}">
                <a16:creationId xmlns:a16="http://schemas.microsoft.com/office/drawing/2014/main" id="{AD5B022A-5B94-2765-FB74-EA27496DC77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307"/>
          <a:stretch/>
        </p:blipFill>
        <p:spPr bwMode="auto">
          <a:xfrm>
            <a:off x="3393475" y="2377596"/>
            <a:ext cx="4734160" cy="411527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17AAA288-5E8E-5C0E-FD2A-E8AC550F7D4D}"/>
              </a:ext>
            </a:extLst>
          </p:cNvPr>
          <p:cNvSpPr/>
          <p:nvPr/>
        </p:nvSpPr>
        <p:spPr>
          <a:xfrm>
            <a:off x="1270535" y="1874708"/>
            <a:ext cx="1673855" cy="461665"/>
          </a:xfrm>
          <a:prstGeom prst="rect">
            <a:avLst/>
          </a:prstGeom>
          <a:noFill/>
        </p:spPr>
        <p:txBody>
          <a:bodyPr wrap="none" lIns="91440" tIns="45720" rIns="91440" bIns="45720">
            <a:spAutoFit/>
          </a:bodyPr>
          <a:lstStyle/>
          <a:p>
            <a:pPr algn="ctr"/>
            <a:r>
              <a:rPr lang="en-US" sz="2400" b="1" dirty="0">
                <a:ln w="13462">
                  <a:solidFill>
                    <a:schemeClr val="bg1"/>
                  </a:solidFill>
                  <a:prstDash val="solid"/>
                </a:ln>
                <a:solidFill>
                  <a:schemeClr val="accent5">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rPr>
              <a:t>WARMING</a:t>
            </a:r>
            <a:endParaRPr lang="en-US" sz="4800" b="1" cap="none" spc="0" dirty="0">
              <a:ln w="13462">
                <a:solidFill>
                  <a:schemeClr val="bg1"/>
                </a:solidFill>
                <a:prstDash val="solid"/>
              </a:ln>
              <a:solidFill>
                <a:schemeClr val="accent5">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endParaRPr>
          </a:p>
        </p:txBody>
      </p:sp>
      <p:sp>
        <p:nvSpPr>
          <p:cNvPr id="15" name="Rectangle 14">
            <a:extLst>
              <a:ext uri="{FF2B5EF4-FFF2-40B4-BE49-F238E27FC236}">
                <a16:creationId xmlns:a16="http://schemas.microsoft.com/office/drawing/2014/main" id="{289BF71D-EF59-F75B-B288-7BF3A4A37840}"/>
              </a:ext>
            </a:extLst>
          </p:cNvPr>
          <p:cNvSpPr/>
          <p:nvPr/>
        </p:nvSpPr>
        <p:spPr>
          <a:xfrm>
            <a:off x="8598374" y="1690041"/>
            <a:ext cx="2755426" cy="830997"/>
          </a:xfrm>
          <a:prstGeom prst="rect">
            <a:avLst/>
          </a:prstGeom>
          <a:noFill/>
        </p:spPr>
        <p:txBody>
          <a:bodyPr wrap="square" lIns="91440" tIns="45720" rIns="91440" bIns="45720">
            <a:spAutoFit/>
          </a:bodyPr>
          <a:lstStyle/>
          <a:p>
            <a:pPr algn="ctr"/>
            <a:r>
              <a:rPr lang="en-US" sz="2400" b="1" dirty="0">
                <a:ln w="13462">
                  <a:solidFill>
                    <a:schemeClr val="bg1"/>
                  </a:solidFill>
                  <a:prstDash val="solid"/>
                </a:ln>
                <a:solidFill>
                  <a:schemeClr val="accent1">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rPr>
              <a:t>OCEAN ACIDIFICATION</a:t>
            </a:r>
            <a:endParaRPr lang="en-US" sz="4800" b="1" cap="none" spc="0" dirty="0">
              <a:ln w="13462">
                <a:solidFill>
                  <a:schemeClr val="bg1"/>
                </a:solidFill>
                <a:prstDash val="solid"/>
              </a:ln>
              <a:solidFill>
                <a:schemeClr val="accent1">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endParaRPr>
          </a:p>
        </p:txBody>
      </p:sp>
      <p:sp>
        <p:nvSpPr>
          <p:cNvPr id="16" name="Rectangle 15">
            <a:extLst>
              <a:ext uri="{FF2B5EF4-FFF2-40B4-BE49-F238E27FC236}">
                <a16:creationId xmlns:a16="http://schemas.microsoft.com/office/drawing/2014/main" id="{FBAC9986-C48A-3AD2-EC1C-0F7941891E9F}"/>
              </a:ext>
            </a:extLst>
          </p:cNvPr>
          <p:cNvSpPr/>
          <p:nvPr/>
        </p:nvSpPr>
        <p:spPr>
          <a:xfrm>
            <a:off x="4024590" y="1877207"/>
            <a:ext cx="3592469" cy="461665"/>
          </a:xfrm>
          <a:prstGeom prst="rect">
            <a:avLst/>
          </a:prstGeom>
          <a:noFill/>
        </p:spPr>
        <p:txBody>
          <a:bodyPr wrap="square" lIns="91440" tIns="45720" rIns="91440" bIns="45720">
            <a:spAutoFit/>
          </a:bodyPr>
          <a:lstStyle/>
          <a:p>
            <a:pPr algn="ctr"/>
            <a:r>
              <a:rPr lang="en-US" sz="2400" b="1" dirty="0">
                <a:ln w="13462">
                  <a:solidFill>
                    <a:schemeClr val="bg1"/>
                  </a:solidFill>
                  <a:prstDash val="solid"/>
                </a:ln>
                <a:solidFill>
                  <a:schemeClr val="accent4">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rPr>
              <a:t>HYPOXIA</a:t>
            </a:r>
            <a:endParaRPr lang="en-US" sz="4800" b="1" cap="none" spc="0" dirty="0">
              <a:ln w="13462">
                <a:solidFill>
                  <a:schemeClr val="bg1"/>
                </a:solidFill>
                <a:prstDash val="solid"/>
              </a:ln>
              <a:solidFill>
                <a:schemeClr val="accent4">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endParaRPr>
          </a:p>
        </p:txBody>
      </p:sp>
    </p:spTree>
    <p:extLst>
      <p:ext uri="{BB962C8B-B14F-4D97-AF65-F5344CB8AC3E}">
        <p14:creationId xmlns:p14="http://schemas.microsoft.com/office/powerpoint/2010/main" val="9338340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55C2EB5-A74F-58D0-FC1F-4B7DDBE46DEF}"/>
              </a:ext>
            </a:extLst>
          </p:cNvPr>
          <p:cNvSpPr/>
          <p:nvPr/>
        </p:nvSpPr>
        <p:spPr>
          <a:xfrm>
            <a:off x="1458410" y="949124"/>
            <a:ext cx="9109276" cy="4158122"/>
          </a:xfrm>
          <a:prstGeom prst="rect">
            <a:avLst/>
          </a:prstGeom>
          <a:solidFill>
            <a:schemeClr val="tx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A0A8CA-8401-9669-40D6-F5E59DD1B7ED}"/>
              </a:ext>
            </a:extLst>
          </p:cNvPr>
          <p:cNvSpPr>
            <a:spLocks noGrp="1"/>
          </p:cNvSpPr>
          <p:nvPr>
            <p:ph type="title"/>
          </p:nvPr>
        </p:nvSpPr>
        <p:spPr>
          <a:xfrm>
            <a:off x="331808" y="-114462"/>
            <a:ext cx="11528384" cy="1058561"/>
          </a:xfrm>
        </p:spPr>
        <p:txBody>
          <a:bodyPr/>
          <a:lstStyle/>
          <a:p>
            <a:r>
              <a:rPr lang="en-US" dirty="0"/>
              <a:t>Chapter 3 Results: Embryo ionocyte density</a:t>
            </a:r>
          </a:p>
        </p:txBody>
      </p:sp>
      <p:sp>
        <p:nvSpPr>
          <p:cNvPr id="3" name="Content Placeholder 2">
            <a:extLst>
              <a:ext uri="{FF2B5EF4-FFF2-40B4-BE49-F238E27FC236}">
                <a16:creationId xmlns:a16="http://schemas.microsoft.com/office/drawing/2014/main" id="{EC7B32CD-6C7F-1296-7F24-9D4F1CCB55EC}"/>
              </a:ext>
            </a:extLst>
          </p:cNvPr>
          <p:cNvSpPr>
            <a:spLocks noGrp="1"/>
          </p:cNvSpPr>
          <p:nvPr>
            <p:ph idx="1"/>
          </p:nvPr>
        </p:nvSpPr>
        <p:spPr>
          <a:xfrm>
            <a:off x="1574157" y="5280866"/>
            <a:ext cx="10417215" cy="1418744"/>
          </a:xfrm>
        </p:spPr>
        <p:txBody>
          <a:bodyPr>
            <a:normAutofit/>
          </a:bodyPr>
          <a:lstStyle/>
          <a:p>
            <a:r>
              <a:rPr lang="en-US" dirty="0"/>
              <a:t>Ionocyte density decreases as temperature goes up</a:t>
            </a:r>
          </a:p>
          <a:p>
            <a:r>
              <a:rPr lang="en-US" dirty="0"/>
              <a:t>At 17°C, ionocyte density increases at high CO</a:t>
            </a:r>
            <a:r>
              <a:rPr lang="en-US" baseline="-25000" dirty="0"/>
              <a:t>2</a:t>
            </a:r>
            <a:endParaRPr lang="en-US" dirty="0"/>
          </a:p>
          <a:p>
            <a:pPr lvl="1"/>
            <a:r>
              <a:rPr lang="en-US" dirty="0"/>
              <a:t>Stronger effect on yolk sac</a:t>
            </a:r>
          </a:p>
        </p:txBody>
      </p:sp>
      <p:pic>
        <p:nvPicPr>
          <p:cNvPr id="5" name="Picture 4">
            <a:extLst>
              <a:ext uri="{FF2B5EF4-FFF2-40B4-BE49-F238E27FC236}">
                <a16:creationId xmlns:a16="http://schemas.microsoft.com/office/drawing/2014/main" id="{749DD46A-A2D8-3261-FDF7-778EA846F919}"/>
              </a:ext>
            </a:extLst>
          </p:cNvPr>
          <p:cNvPicPr>
            <a:picLocks noChangeAspect="1"/>
          </p:cNvPicPr>
          <p:nvPr/>
        </p:nvPicPr>
        <p:blipFill>
          <a:blip r:embed="rId2"/>
          <a:stretch>
            <a:fillRect/>
          </a:stretch>
        </p:blipFill>
        <p:spPr>
          <a:xfrm>
            <a:off x="1557640" y="1070355"/>
            <a:ext cx="8903102" cy="3956934"/>
          </a:xfrm>
          <a:prstGeom prst="rect">
            <a:avLst/>
          </a:prstGeom>
          <a:ln w="28575">
            <a:noFill/>
          </a:ln>
        </p:spPr>
      </p:pic>
      <p:sp>
        <p:nvSpPr>
          <p:cNvPr id="7" name="Rectangle 6">
            <a:extLst>
              <a:ext uri="{FF2B5EF4-FFF2-40B4-BE49-F238E27FC236}">
                <a16:creationId xmlns:a16="http://schemas.microsoft.com/office/drawing/2014/main" id="{752CB11E-B647-2D0C-CE17-804EB4031D91}"/>
              </a:ext>
            </a:extLst>
          </p:cNvPr>
          <p:cNvSpPr/>
          <p:nvPr/>
        </p:nvSpPr>
        <p:spPr>
          <a:xfrm>
            <a:off x="2222339" y="1070355"/>
            <a:ext cx="2789499" cy="5616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ADD78C2-CB49-F75A-35AA-6A1F22B93AE4}"/>
              </a:ext>
            </a:extLst>
          </p:cNvPr>
          <p:cNvSpPr/>
          <p:nvPr/>
        </p:nvSpPr>
        <p:spPr>
          <a:xfrm>
            <a:off x="5864508" y="1110035"/>
            <a:ext cx="2789499" cy="12280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242E877-9D74-C55F-5EE3-0DFB830E333E}"/>
              </a:ext>
            </a:extLst>
          </p:cNvPr>
          <p:cNvSpPr/>
          <p:nvPr/>
        </p:nvSpPr>
        <p:spPr>
          <a:xfrm>
            <a:off x="3260084" y="1724060"/>
            <a:ext cx="1751754" cy="5616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E042CCF-EF8E-4656-EABD-30CF28B38F6D}"/>
              </a:ext>
            </a:extLst>
          </p:cNvPr>
          <p:cNvSpPr/>
          <p:nvPr/>
        </p:nvSpPr>
        <p:spPr>
          <a:xfrm>
            <a:off x="4101236" y="2591322"/>
            <a:ext cx="1155540" cy="5616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D35C6A2-F9B7-AF25-2708-19D9649D24C7}"/>
              </a:ext>
            </a:extLst>
          </p:cNvPr>
          <p:cNvSpPr/>
          <p:nvPr/>
        </p:nvSpPr>
        <p:spPr>
          <a:xfrm>
            <a:off x="7494066" y="2308884"/>
            <a:ext cx="1213413" cy="3659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095F096-0D0E-81A1-F164-F7BA6CC464F7}"/>
              </a:ext>
            </a:extLst>
          </p:cNvPr>
          <p:cNvSpPr txBox="1"/>
          <p:nvPr/>
        </p:nvSpPr>
        <p:spPr>
          <a:xfrm>
            <a:off x="3124683" y="1110035"/>
            <a:ext cx="1200392" cy="369332"/>
          </a:xfrm>
          <a:prstGeom prst="rect">
            <a:avLst/>
          </a:prstGeom>
          <a:noFill/>
        </p:spPr>
        <p:txBody>
          <a:bodyPr wrap="square" rtlCol="0">
            <a:spAutoFit/>
          </a:bodyPr>
          <a:lstStyle/>
          <a:p>
            <a:r>
              <a:rPr lang="en-US" b="1" dirty="0">
                <a:solidFill>
                  <a:schemeClr val="tx2">
                    <a:lumMod val="10000"/>
                  </a:schemeClr>
                </a:solidFill>
              </a:rPr>
              <a:t>Yolk Sac</a:t>
            </a:r>
          </a:p>
        </p:txBody>
      </p:sp>
      <p:sp>
        <p:nvSpPr>
          <p:cNvPr id="13" name="TextBox 12">
            <a:extLst>
              <a:ext uri="{FF2B5EF4-FFF2-40B4-BE49-F238E27FC236}">
                <a16:creationId xmlns:a16="http://schemas.microsoft.com/office/drawing/2014/main" id="{BED665D0-0F9F-059F-1F2C-FB82B9819BC3}"/>
              </a:ext>
            </a:extLst>
          </p:cNvPr>
          <p:cNvSpPr txBox="1"/>
          <p:nvPr/>
        </p:nvSpPr>
        <p:spPr>
          <a:xfrm>
            <a:off x="6960004" y="1107843"/>
            <a:ext cx="1200392" cy="369332"/>
          </a:xfrm>
          <a:prstGeom prst="rect">
            <a:avLst/>
          </a:prstGeom>
          <a:noFill/>
        </p:spPr>
        <p:txBody>
          <a:bodyPr wrap="square" rtlCol="0">
            <a:spAutoFit/>
          </a:bodyPr>
          <a:lstStyle/>
          <a:p>
            <a:r>
              <a:rPr lang="en-US" b="1" dirty="0">
                <a:solidFill>
                  <a:schemeClr val="tx2">
                    <a:lumMod val="10000"/>
                  </a:schemeClr>
                </a:solidFill>
              </a:rPr>
              <a:t>Skin</a:t>
            </a:r>
          </a:p>
        </p:txBody>
      </p:sp>
    </p:spTree>
    <p:extLst>
      <p:ext uri="{BB962C8B-B14F-4D97-AF65-F5344CB8AC3E}">
        <p14:creationId xmlns:p14="http://schemas.microsoft.com/office/powerpoint/2010/main" val="7817795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920503-7987-7115-72F0-652B12BEDBCA}"/>
              </a:ext>
            </a:extLst>
          </p:cNvPr>
          <p:cNvPicPr>
            <a:picLocks noChangeAspect="1"/>
          </p:cNvPicPr>
          <p:nvPr/>
        </p:nvPicPr>
        <p:blipFill>
          <a:blip r:embed="rId2"/>
          <a:stretch>
            <a:fillRect/>
          </a:stretch>
        </p:blipFill>
        <p:spPr>
          <a:xfrm>
            <a:off x="1570299" y="944099"/>
            <a:ext cx="9368910" cy="4163147"/>
          </a:xfrm>
          <a:prstGeom prst="rect">
            <a:avLst/>
          </a:prstGeom>
        </p:spPr>
      </p:pic>
      <p:sp>
        <p:nvSpPr>
          <p:cNvPr id="2" name="Title 1">
            <a:extLst>
              <a:ext uri="{FF2B5EF4-FFF2-40B4-BE49-F238E27FC236}">
                <a16:creationId xmlns:a16="http://schemas.microsoft.com/office/drawing/2014/main" id="{55A0A8CA-8401-9669-40D6-F5E59DD1B7ED}"/>
              </a:ext>
            </a:extLst>
          </p:cNvPr>
          <p:cNvSpPr>
            <a:spLocks noGrp="1"/>
          </p:cNvSpPr>
          <p:nvPr>
            <p:ph type="title"/>
          </p:nvPr>
        </p:nvSpPr>
        <p:spPr>
          <a:xfrm>
            <a:off x="331808" y="-114462"/>
            <a:ext cx="11528384" cy="1058561"/>
          </a:xfrm>
        </p:spPr>
        <p:txBody>
          <a:bodyPr/>
          <a:lstStyle/>
          <a:p>
            <a:r>
              <a:rPr lang="en-US" dirty="0"/>
              <a:t>Chapter 3 Results: Larval ionocyte density</a:t>
            </a:r>
          </a:p>
        </p:txBody>
      </p:sp>
      <p:sp>
        <p:nvSpPr>
          <p:cNvPr id="3" name="Content Placeholder 2">
            <a:extLst>
              <a:ext uri="{FF2B5EF4-FFF2-40B4-BE49-F238E27FC236}">
                <a16:creationId xmlns:a16="http://schemas.microsoft.com/office/drawing/2014/main" id="{EC7B32CD-6C7F-1296-7F24-9D4F1CCB55EC}"/>
              </a:ext>
            </a:extLst>
          </p:cNvPr>
          <p:cNvSpPr>
            <a:spLocks noGrp="1"/>
          </p:cNvSpPr>
          <p:nvPr>
            <p:ph idx="1"/>
          </p:nvPr>
        </p:nvSpPr>
        <p:spPr>
          <a:xfrm>
            <a:off x="601885" y="5280866"/>
            <a:ext cx="11389488" cy="1418744"/>
          </a:xfrm>
        </p:spPr>
        <p:txBody>
          <a:bodyPr>
            <a:normAutofit fontScale="92500"/>
          </a:bodyPr>
          <a:lstStyle/>
          <a:p>
            <a:r>
              <a:rPr lang="en-US" dirty="0"/>
              <a:t>Hatchling ionocyte density increases with temperature</a:t>
            </a:r>
          </a:p>
          <a:p>
            <a:r>
              <a:rPr lang="en-US" dirty="0"/>
              <a:t>At 24°C ionocyte density increases slightly with CO</a:t>
            </a:r>
            <a:r>
              <a:rPr lang="en-US" baseline="-25000" dirty="0"/>
              <a:t>2</a:t>
            </a:r>
            <a:endParaRPr lang="en-US" dirty="0"/>
          </a:p>
          <a:p>
            <a:r>
              <a:rPr lang="en-US" dirty="0"/>
              <a:t>By 10-mm length, no treatment effects and lower overall ionocyte density</a:t>
            </a:r>
          </a:p>
        </p:txBody>
      </p:sp>
      <p:sp>
        <p:nvSpPr>
          <p:cNvPr id="12" name="TextBox 11">
            <a:extLst>
              <a:ext uri="{FF2B5EF4-FFF2-40B4-BE49-F238E27FC236}">
                <a16:creationId xmlns:a16="http://schemas.microsoft.com/office/drawing/2014/main" id="{4095F096-0D0E-81A1-F164-F7BA6CC464F7}"/>
              </a:ext>
            </a:extLst>
          </p:cNvPr>
          <p:cNvSpPr txBox="1"/>
          <p:nvPr/>
        </p:nvSpPr>
        <p:spPr>
          <a:xfrm>
            <a:off x="3124682" y="1110035"/>
            <a:ext cx="1377869" cy="369332"/>
          </a:xfrm>
          <a:prstGeom prst="rect">
            <a:avLst/>
          </a:prstGeom>
          <a:noFill/>
        </p:spPr>
        <p:txBody>
          <a:bodyPr wrap="square" rtlCol="0">
            <a:spAutoFit/>
          </a:bodyPr>
          <a:lstStyle/>
          <a:p>
            <a:r>
              <a:rPr lang="en-US" b="1" dirty="0">
                <a:solidFill>
                  <a:schemeClr val="tx2">
                    <a:lumMod val="10000"/>
                  </a:schemeClr>
                </a:solidFill>
              </a:rPr>
              <a:t>Hatchlings</a:t>
            </a:r>
          </a:p>
        </p:txBody>
      </p:sp>
      <p:sp>
        <p:nvSpPr>
          <p:cNvPr id="13" name="TextBox 12">
            <a:extLst>
              <a:ext uri="{FF2B5EF4-FFF2-40B4-BE49-F238E27FC236}">
                <a16:creationId xmlns:a16="http://schemas.microsoft.com/office/drawing/2014/main" id="{BED665D0-0F9F-059F-1F2C-FB82B9819BC3}"/>
              </a:ext>
            </a:extLst>
          </p:cNvPr>
          <p:cNvSpPr txBox="1"/>
          <p:nvPr/>
        </p:nvSpPr>
        <p:spPr>
          <a:xfrm>
            <a:off x="6724891" y="1103952"/>
            <a:ext cx="1782502" cy="369332"/>
          </a:xfrm>
          <a:prstGeom prst="rect">
            <a:avLst/>
          </a:prstGeom>
          <a:noFill/>
        </p:spPr>
        <p:txBody>
          <a:bodyPr wrap="square" rtlCol="0">
            <a:spAutoFit/>
          </a:bodyPr>
          <a:lstStyle/>
          <a:p>
            <a:r>
              <a:rPr lang="en-US" b="1" dirty="0">
                <a:solidFill>
                  <a:schemeClr val="tx2">
                    <a:lumMod val="10000"/>
                  </a:schemeClr>
                </a:solidFill>
              </a:rPr>
              <a:t>10-mm Larvae</a:t>
            </a:r>
          </a:p>
        </p:txBody>
      </p:sp>
      <p:sp>
        <p:nvSpPr>
          <p:cNvPr id="14" name="Rectangle 13">
            <a:extLst>
              <a:ext uri="{FF2B5EF4-FFF2-40B4-BE49-F238E27FC236}">
                <a16:creationId xmlns:a16="http://schemas.microsoft.com/office/drawing/2014/main" id="{8ED10537-4103-BA23-8DB0-8BAE421BC5C1}"/>
              </a:ext>
            </a:extLst>
          </p:cNvPr>
          <p:cNvSpPr/>
          <p:nvPr/>
        </p:nvSpPr>
        <p:spPr>
          <a:xfrm>
            <a:off x="2314937" y="1103952"/>
            <a:ext cx="277792" cy="2387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332CC4F-0BF3-AFC8-FE07-96DC039424FD}"/>
              </a:ext>
            </a:extLst>
          </p:cNvPr>
          <p:cNvSpPr/>
          <p:nvPr/>
        </p:nvSpPr>
        <p:spPr>
          <a:xfrm>
            <a:off x="6124938" y="1059584"/>
            <a:ext cx="277792" cy="2387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89283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scatter chart&#10;&#10;Description automatically generated">
            <a:extLst>
              <a:ext uri="{FF2B5EF4-FFF2-40B4-BE49-F238E27FC236}">
                <a16:creationId xmlns:a16="http://schemas.microsoft.com/office/drawing/2014/main" id="{1A79E6CE-BD1F-8C15-60B6-D28ABFCF6C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1997" y="1298295"/>
            <a:ext cx="9745882" cy="3898353"/>
          </a:xfrm>
          <a:prstGeom prst="rect">
            <a:avLst/>
          </a:prstGeom>
        </p:spPr>
      </p:pic>
      <p:sp>
        <p:nvSpPr>
          <p:cNvPr id="2" name="Title 1">
            <a:extLst>
              <a:ext uri="{FF2B5EF4-FFF2-40B4-BE49-F238E27FC236}">
                <a16:creationId xmlns:a16="http://schemas.microsoft.com/office/drawing/2014/main" id="{55A0A8CA-8401-9669-40D6-F5E59DD1B7ED}"/>
              </a:ext>
            </a:extLst>
          </p:cNvPr>
          <p:cNvSpPr>
            <a:spLocks noGrp="1"/>
          </p:cNvSpPr>
          <p:nvPr>
            <p:ph type="title"/>
          </p:nvPr>
        </p:nvSpPr>
        <p:spPr>
          <a:xfrm>
            <a:off x="331808" y="158390"/>
            <a:ext cx="11528384" cy="901194"/>
          </a:xfrm>
        </p:spPr>
        <p:txBody>
          <a:bodyPr>
            <a:normAutofit fontScale="90000"/>
          </a:bodyPr>
          <a:lstStyle/>
          <a:p>
            <a:r>
              <a:rPr lang="en-US" dirty="0"/>
              <a:t>Chapter 3 Results: Does metabolism increase when ionocyte density is higher? </a:t>
            </a:r>
          </a:p>
        </p:txBody>
      </p:sp>
      <p:sp>
        <p:nvSpPr>
          <p:cNvPr id="3" name="Content Placeholder 2">
            <a:extLst>
              <a:ext uri="{FF2B5EF4-FFF2-40B4-BE49-F238E27FC236}">
                <a16:creationId xmlns:a16="http://schemas.microsoft.com/office/drawing/2014/main" id="{EC7B32CD-6C7F-1296-7F24-9D4F1CCB55EC}"/>
              </a:ext>
            </a:extLst>
          </p:cNvPr>
          <p:cNvSpPr>
            <a:spLocks noGrp="1"/>
          </p:cNvSpPr>
          <p:nvPr>
            <p:ph idx="1"/>
          </p:nvPr>
        </p:nvSpPr>
        <p:spPr>
          <a:xfrm>
            <a:off x="601885" y="5435358"/>
            <a:ext cx="11389488" cy="1264251"/>
          </a:xfrm>
        </p:spPr>
        <p:txBody>
          <a:bodyPr>
            <a:normAutofit/>
          </a:bodyPr>
          <a:lstStyle/>
          <a:p>
            <a:r>
              <a:rPr lang="en-US" dirty="0"/>
              <a:t>Relationship switches after hatching</a:t>
            </a:r>
          </a:p>
          <a:p>
            <a:r>
              <a:rPr lang="en-US" dirty="0"/>
              <a:t>Temperature is strongest factor in both: metabolism and ionocytes</a:t>
            </a:r>
          </a:p>
        </p:txBody>
      </p:sp>
      <p:sp>
        <p:nvSpPr>
          <p:cNvPr id="12" name="TextBox 11">
            <a:extLst>
              <a:ext uri="{FF2B5EF4-FFF2-40B4-BE49-F238E27FC236}">
                <a16:creationId xmlns:a16="http://schemas.microsoft.com/office/drawing/2014/main" id="{4095F096-0D0E-81A1-F164-F7BA6CC464F7}"/>
              </a:ext>
            </a:extLst>
          </p:cNvPr>
          <p:cNvSpPr txBox="1"/>
          <p:nvPr/>
        </p:nvSpPr>
        <p:spPr>
          <a:xfrm>
            <a:off x="2846887" y="1295233"/>
            <a:ext cx="1377869" cy="369332"/>
          </a:xfrm>
          <a:prstGeom prst="rect">
            <a:avLst/>
          </a:prstGeom>
          <a:noFill/>
        </p:spPr>
        <p:txBody>
          <a:bodyPr wrap="square" rtlCol="0">
            <a:spAutoFit/>
          </a:bodyPr>
          <a:lstStyle/>
          <a:p>
            <a:r>
              <a:rPr lang="en-US" b="1" dirty="0">
                <a:solidFill>
                  <a:schemeClr val="tx2">
                    <a:lumMod val="10000"/>
                  </a:schemeClr>
                </a:solidFill>
              </a:rPr>
              <a:t>Embryos</a:t>
            </a:r>
          </a:p>
        </p:txBody>
      </p:sp>
      <p:sp>
        <p:nvSpPr>
          <p:cNvPr id="13" name="TextBox 12">
            <a:extLst>
              <a:ext uri="{FF2B5EF4-FFF2-40B4-BE49-F238E27FC236}">
                <a16:creationId xmlns:a16="http://schemas.microsoft.com/office/drawing/2014/main" id="{BED665D0-0F9F-059F-1F2C-FB82B9819BC3}"/>
              </a:ext>
            </a:extLst>
          </p:cNvPr>
          <p:cNvSpPr txBox="1"/>
          <p:nvPr/>
        </p:nvSpPr>
        <p:spPr>
          <a:xfrm>
            <a:off x="6447096" y="1289150"/>
            <a:ext cx="1782502" cy="369332"/>
          </a:xfrm>
          <a:prstGeom prst="rect">
            <a:avLst/>
          </a:prstGeom>
          <a:noFill/>
        </p:spPr>
        <p:txBody>
          <a:bodyPr wrap="square" rtlCol="0">
            <a:spAutoFit/>
          </a:bodyPr>
          <a:lstStyle/>
          <a:p>
            <a:r>
              <a:rPr lang="en-US" b="1" dirty="0">
                <a:solidFill>
                  <a:schemeClr val="tx2">
                    <a:lumMod val="10000"/>
                  </a:schemeClr>
                </a:solidFill>
              </a:rPr>
              <a:t>Hatchlings</a:t>
            </a:r>
          </a:p>
        </p:txBody>
      </p:sp>
      <p:sp>
        <p:nvSpPr>
          <p:cNvPr id="14" name="Rectangle 13">
            <a:extLst>
              <a:ext uri="{FF2B5EF4-FFF2-40B4-BE49-F238E27FC236}">
                <a16:creationId xmlns:a16="http://schemas.microsoft.com/office/drawing/2014/main" id="{8ED10537-4103-BA23-8DB0-8BAE421BC5C1}"/>
              </a:ext>
            </a:extLst>
          </p:cNvPr>
          <p:cNvSpPr/>
          <p:nvPr/>
        </p:nvSpPr>
        <p:spPr>
          <a:xfrm>
            <a:off x="2095017" y="1370175"/>
            <a:ext cx="277792" cy="2387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332CC4F-0BF3-AFC8-FE07-96DC039424FD}"/>
              </a:ext>
            </a:extLst>
          </p:cNvPr>
          <p:cNvSpPr/>
          <p:nvPr/>
        </p:nvSpPr>
        <p:spPr>
          <a:xfrm>
            <a:off x="5893443" y="1360532"/>
            <a:ext cx="277792" cy="2387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45851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608A0-EFEA-F5EE-05E4-BE579DA76AFB}"/>
              </a:ext>
            </a:extLst>
          </p:cNvPr>
          <p:cNvSpPr>
            <a:spLocks noGrp="1"/>
          </p:cNvSpPr>
          <p:nvPr>
            <p:ph type="title"/>
          </p:nvPr>
        </p:nvSpPr>
        <p:spPr/>
        <p:txBody>
          <a:bodyPr/>
          <a:lstStyle/>
          <a:p>
            <a:r>
              <a:rPr lang="en-US" dirty="0"/>
              <a:t>Chapter 3 Conclusions and Next Steps</a:t>
            </a:r>
          </a:p>
        </p:txBody>
      </p:sp>
      <p:sp>
        <p:nvSpPr>
          <p:cNvPr id="3" name="Content Placeholder 2">
            <a:extLst>
              <a:ext uri="{FF2B5EF4-FFF2-40B4-BE49-F238E27FC236}">
                <a16:creationId xmlns:a16="http://schemas.microsoft.com/office/drawing/2014/main" id="{ABD16142-D6F0-8C0C-B1DF-F93008666F8C}"/>
              </a:ext>
            </a:extLst>
          </p:cNvPr>
          <p:cNvSpPr>
            <a:spLocks noGrp="1"/>
          </p:cNvSpPr>
          <p:nvPr>
            <p:ph idx="1"/>
          </p:nvPr>
        </p:nvSpPr>
        <p:spPr>
          <a:xfrm>
            <a:off x="838200" y="1825625"/>
            <a:ext cx="9850120" cy="4351338"/>
          </a:xfrm>
        </p:spPr>
        <p:txBody>
          <a:bodyPr/>
          <a:lstStyle/>
          <a:p>
            <a:r>
              <a:rPr lang="en-US" dirty="0"/>
              <a:t>Temperature influences how well silversides can adjust to high CO</a:t>
            </a:r>
            <a:r>
              <a:rPr lang="en-US" baseline="-25000" dirty="0"/>
              <a:t>2</a:t>
            </a:r>
          </a:p>
          <a:p>
            <a:r>
              <a:rPr lang="en-US" dirty="0"/>
              <a:t>Ionocytes proliferate rapidly around time of hatching</a:t>
            </a:r>
          </a:p>
          <a:p>
            <a:pPr lvl="1"/>
            <a:r>
              <a:rPr lang="en-US" dirty="0"/>
              <a:t>May also be a survival effect</a:t>
            </a:r>
          </a:p>
          <a:p>
            <a:r>
              <a:rPr lang="en-US" dirty="0"/>
              <a:t>Future steps: confirm ionocyte </a:t>
            </a:r>
            <a:r>
              <a:rPr lang="en-US" b="1" dirty="0"/>
              <a:t>activity</a:t>
            </a:r>
            <a:endParaRPr lang="en-US" dirty="0"/>
          </a:p>
          <a:p>
            <a:pPr lvl="1"/>
            <a:r>
              <a:rPr lang="en-US" dirty="0"/>
              <a:t>In progress: Gene expression</a:t>
            </a:r>
          </a:p>
          <a:p>
            <a:pPr lvl="1"/>
            <a:r>
              <a:rPr lang="en-US" dirty="0"/>
              <a:t>Future work: Enzyme activity</a:t>
            </a:r>
          </a:p>
        </p:txBody>
      </p:sp>
    </p:spTree>
    <p:extLst>
      <p:ext uri="{BB962C8B-B14F-4D97-AF65-F5344CB8AC3E}">
        <p14:creationId xmlns:p14="http://schemas.microsoft.com/office/powerpoint/2010/main" val="35262040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1E24C-B0C3-FA89-8B23-5C33AFF356E6}"/>
              </a:ext>
            </a:extLst>
          </p:cNvPr>
          <p:cNvSpPr>
            <a:spLocks noGrp="1"/>
          </p:cNvSpPr>
          <p:nvPr>
            <p:ph type="title"/>
          </p:nvPr>
        </p:nvSpPr>
        <p:spPr>
          <a:xfrm>
            <a:off x="838200" y="109941"/>
            <a:ext cx="10515600" cy="1325563"/>
          </a:xfrm>
        </p:spPr>
        <p:txBody>
          <a:bodyPr/>
          <a:lstStyle/>
          <a:p>
            <a:r>
              <a:rPr lang="en-US" dirty="0"/>
              <a:t>Outline</a:t>
            </a:r>
          </a:p>
        </p:txBody>
      </p:sp>
      <p:sp>
        <p:nvSpPr>
          <p:cNvPr id="3" name="Content Placeholder 2">
            <a:extLst>
              <a:ext uri="{FF2B5EF4-FFF2-40B4-BE49-F238E27FC236}">
                <a16:creationId xmlns:a16="http://schemas.microsoft.com/office/drawing/2014/main" id="{83433FAC-B164-0D15-2243-0D6E174358D1}"/>
              </a:ext>
            </a:extLst>
          </p:cNvPr>
          <p:cNvSpPr>
            <a:spLocks noGrp="1"/>
          </p:cNvSpPr>
          <p:nvPr>
            <p:ph idx="1"/>
          </p:nvPr>
        </p:nvSpPr>
        <p:spPr>
          <a:xfrm>
            <a:off x="838200" y="1435504"/>
            <a:ext cx="10515600" cy="4922766"/>
          </a:xfrm>
        </p:spPr>
        <p:txBody>
          <a:bodyPr>
            <a:normAutofit/>
          </a:bodyPr>
          <a:lstStyle/>
          <a:p>
            <a:pPr marL="0" indent="0">
              <a:buNone/>
            </a:pPr>
            <a:r>
              <a:rPr lang="en-US" b="1" dirty="0"/>
              <a:t>Chapter 1: </a:t>
            </a:r>
            <a:r>
              <a:rPr lang="en-US" dirty="0"/>
              <a:t>Measure metabolic effects of CO</a:t>
            </a:r>
            <a:r>
              <a:rPr lang="en-US" baseline="-25000" dirty="0"/>
              <a:t>2</a:t>
            </a:r>
            <a:r>
              <a:rPr lang="en-US" dirty="0"/>
              <a:t>, temperature, and oxygen treatments</a:t>
            </a:r>
          </a:p>
          <a:p>
            <a:pPr marL="0" indent="0">
              <a:spcBef>
                <a:spcPts val="3000"/>
              </a:spcBef>
              <a:buNone/>
            </a:pPr>
            <a:r>
              <a:rPr lang="en-US" b="1" dirty="0"/>
              <a:t>Chapter 2: </a:t>
            </a:r>
            <a:r>
              <a:rPr lang="en-US" sz="2800" dirty="0"/>
              <a:t>Does acidification alter metabolic response to progressive, acute hypoxia? </a:t>
            </a:r>
            <a:endParaRPr lang="en-US" dirty="0"/>
          </a:p>
          <a:p>
            <a:pPr marL="0" indent="0">
              <a:spcBef>
                <a:spcPts val="3000"/>
              </a:spcBef>
              <a:buNone/>
            </a:pPr>
            <a:r>
              <a:rPr lang="en-US" b="1" dirty="0"/>
              <a:t>Chapter 3: </a:t>
            </a:r>
            <a:r>
              <a:rPr lang="en-US" dirty="0"/>
              <a:t>Identify mechanism of pH regulation in early life stages across CO</a:t>
            </a:r>
            <a:r>
              <a:rPr lang="en-US" baseline="-25000" dirty="0"/>
              <a:t>2</a:t>
            </a:r>
            <a:r>
              <a:rPr lang="en-US" dirty="0"/>
              <a:t> and temperature levels</a:t>
            </a:r>
          </a:p>
          <a:p>
            <a:pPr marL="0" indent="0">
              <a:spcBef>
                <a:spcPts val="3000"/>
              </a:spcBef>
              <a:buNone/>
            </a:pPr>
            <a:r>
              <a:rPr lang="en-US" b="1" dirty="0"/>
              <a:t>Chapter 4: </a:t>
            </a:r>
            <a:r>
              <a:rPr lang="en-US" dirty="0"/>
              <a:t>Attribute early life hypoxia responses to energetic mechanisms using a Dynamic Energy Budget</a:t>
            </a:r>
            <a:endParaRPr lang="en-US" b="1" dirty="0"/>
          </a:p>
        </p:txBody>
      </p:sp>
      <p:sp>
        <p:nvSpPr>
          <p:cNvPr id="4" name="Rectangle 3">
            <a:extLst>
              <a:ext uri="{FF2B5EF4-FFF2-40B4-BE49-F238E27FC236}">
                <a16:creationId xmlns:a16="http://schemas.microsoft.com/office/drawing/2014/main" id="{93BD2BA2-9EC6-2629-0E3E-616242F10091}"/>
              </a:ext>
            </a:extLst>
          </p:cNvPr>
          <p:cNvSpPr/>
          <p:nvPr/>
        </p:nvSpPr>
        <p:spPr>
          <a:xfrm>
            <a:off x="701750" y="4752764"/>
            <a:ext cx="10781414" cy="1104026"/>
          </a:xfrm>
          <a:prstGeom prst="rect">
            <a:avLst/>
          </a:prstGeom>
          <a:no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31CB17C-95A2-91B4-C99E-DBE2C4013A49}"/>
              </a:ext>
            </a:extLst>
          </p:cNvPr>
          <p:cNvSpPr/>
          <p:nvPr/>
        </p:nvSpPr>
        <p:spPr>
          <a:xfrm>
            <a:off x="701750" y="1190842"/>
            <a:ext cx="10781414" cy="3434331"/>
          </a:xfrm>
          <a:prstGeom prst="rect">
            <a:avLst/>
          </a:prstGeom>
          <a:solidFill>
            <a:schemeClr val="bg1">
              <a:alpha val="4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88475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FBF8D-69B3-650D-F826-2EBB980CA047}"/>
              </a:ext>
            </a:extLst>
          </p:cNvPr>
          <p:cNvSpPr>
            <a:spLocks noGrp="1"/>
          </p:cNvSpPr>
          <p:nvPr>
            <p:ph type="title"/>
          </p:nvPr>
        </p:nvSpPr>
        <p:spPr/>
        <p:txBody>
          <a:bodyPr>
            <a:normAutofit fontScale="90000"/>
          </a:bodyPr>
          <a:lstStyle/>
          <a:p>
            <a:r>
              <a:rPr lang="en-US" b="1" dirty="0"/>
              <a:t>Chapter 4: </a:t>
            </a:r>
            <a:r>
              <a:rPr lang="en-US" dirty="0"/>
              <a:t>Attributing hypoxia responses to energetic mechanisms with DEB model</a:t>
            </a:r>
            <a:endParaRPr lang="en-US" b="1" dirty="0"/>
          </a:p>
        </p:txBody>
      </p:sp>
      <p:sp>
        <p:nvSpPr>
          <p:cNvPr id="3" name="Content Placeholder 2">
            <a:extLst>
              <a:ext uri="{FF2B5EF4-FFF2-40B4-BE49-F238E27FC236}">
                <a16:creationId xmlns:a16="http://schemas.microsoft.com/office/drawing/2014/main" id="{D140A562-CE95-835B-1AE9-7CD5406FAC7E}"/>
              </a:ext>
            </a:extLst>
          </p:cNvPr>
          <p:cNvSpPr>
            <a:spLocks noGrp="1"/>
          </p:cNvSpPr>
          <p:nvPr>
            <p:ph idx="1"/>
          </p:nvPr>
        </p:nvSpPr>
        <p:spPr/>
        <p:txBody>
          <a:bodyPr/>
          <a:lstStyle/>
          <a:p>
            <a:pPr marL="0" indent="0">
              <a:buNone/>
            </a:pPr>
            <a:r>
              <a:rPr lang="en-US" dirty="0"/>
              <a:t>Objectives</a:t>
            </a:r>
          </a:p>
          <a:p>
            <a:r>
              <a:rPr lang="en-US" dirty="0"/>
              <a:t>Understand energetic costs and mechanisms of hypoxia, which can interact with other stressors</a:t>
            </a:r>
          </a:p>
          <a:p>
            <a:r>
              <a:rPr lang="en-US" dirty="0"/>
              <a:t>Use a model that can connect to population level</a:t>
            </a:r>
          </a:p>
        </p:txBody>
      </p:sp>
      <p:pic>
        <p:nvPicPr>
          <p:cNvPr id="4" name="Picture 3">
            <a:extLst>
              <a:ext uri="{FF2B5EF4-FFF2-40B4-BE49-F238E27FC236}">
                <a16:creationId xmlns:a16="http://schemas.microsoft.com/office/drawing/2014/main" id="{EA8B8AE9-4E7E-785A-72E2-2A80B5C80AEA}"/>
              </a:ext>
            </a:extLst>
          </p:cNvPr>
          <p:cNvPicPr>
            <a:picLocks noChangeAspect="1"/>
          </p:cNvPicPr>
          <p:nvPr/>
        </p:nvPicPr>
        <p:blipFill>
          <a:blip r:embed="rId2"/>
          <a:stretch>
            <a:fillRect/>
          </a:stretch>
        </p:blipFill>
        <p:spPr>
          <a:xfrm>
            <a:off x="1368325" y="4454122"/>
            <a:ext cx="2271105" cy="653080"/>
          </a:xfrm>
          <a:prstGeom prst="rect">
            <a:avLst/>
          </a:prstGeom>
        </p:spPr>
      </p:pic>
      <p:pic>
        <p:nvPicPr>
          <p:cNvPr id="5" name="Picture 4">
            <a:extLst>
              <a:ext uri="{FF2B5EF4-FFF2-40B4-BE49-F238E27FC236}">
                <a16:creationId xmlns:a16="http://schemas.microsoft.com/office/drawing/2014/main" id="{279C2FC4-D104-5909-7948-9543F4A14BC2}"/>
              </a:ext>
            </a:extLst>
          </p:cNvPr>
          <p:cNvPicPr>
            <a:picLocks noChangeAspect="1"/>
          </p:cNvPicPr>
          <p:nvPr/>
        </p:nvPicPr>
        <p:blipFill>
          <a:blip r:embed="rId2"/>
          <a:stretch>
            <a:fillRect/>
          </a:stretch>
        </p:blipFill>
        <p:spPr>
          <a:xfrm>
            <a:off x="7917990" y="4840753"/>
            <a:ext cx="1000547" cy="287718"/>
          </a:xfrm>
          <a:prstGeom prst="rect">
            <a:avLst/>
          </a:prstGeom>
        </p:spPr>
      </p:pic>
      <p:pic>
        <p:nvPicPr>
          <p:cNvPr id="6" name="Picture 5">
            <a:extLst>
              <a:ext uri="{FF2B5EF4-FFF2-40B4-BE49-F238E27FC236}">
                <a16:creationId xmlns:a16="http://schemas.microsoft.com/office/drawing/2014/main" id="{DEC770CB-58C5-86C0-D0A4-529BDD25198C}"/>
              </a:ext>
            </a:extLst>
          </p:cNvPr>
          <p:cNvPicPr>
            <a:picLocks noChangeAspect="1"/>
          </p:cNvPicPr>
          <p:nvPr/>
        </p:nvPicPr>
        <p:blipFill>
          <a:blip r:embed="rId2"/>
          <a:stretch>
            <a:fillRect/>
          </a:stretch>
        </p:blipFill>
        <p:spPr>
          <a:xfrm>
            <a:off x="7913274" y="4378957"/>
            <a:ext cx="1132439" cy="325645"/>
          </a:xfrm>
          <a:prstGeom prst="rect">
            <a:avLst/>
          </a:prstGeom>
        </p:spPr>
      </p:pic>
      <p:pic>
        <p:nvPicPr>
          <p:cNvPr id="7" name="Picture 6">
            <a:extLst>
              <a:ext uri="{FF2B5EF4-FFF2-40B4-BE49-F238E27FC236}">
                <a16:creationId xmlns:a16="http://schemas.microsoft.com/office/drawing/2014/main" id="{53A3042D-B7B2-8687-75F4-AB3B73118740}"/>
              </a:ext>
            </a:extLst>
          </p:cNvPr>
          <p:cNvPicPr>
            <a:picLocks noChangeAspect="1"/>
          </p:cNvPicPr>
          <p:nvPr/>
        </p:nvPicPr>
        <p:blipFill>
          <a:blip r:embed="rId2"/>
          <a:stretch>
            <a:fillRect/>
          </a:stretch>
        </p:blipFill>
        <p:spPr>
          <a:xfrm>
            <a:off x="8473957" y="4119925"/>
            <a:ext cx="1000547" cy="287718"/>
          </a:xfrm>
          <a:prstGeom prst="rect">
            <a:avLst/>
          </a:prstGeom>
        </p:spPr>
      </p:pic>
      <p:pic>
        <p:nvPicPr>
          <p:cNvPr id="8" name="Picture 7">
            <a:extLst>
              <a:ext uri="{FF2B5EF4-FFF2-40B4-BE49-F238E27FC236}">
                <a16:creationId xmlns:a16="http://schemas.microsoft.com/office/drawing/2014/main" id="{2D49BD6D-338B-A790-1A0D-CE36AC4D28DC}"/>
              </a:ext>
            </a:extLst>
          </p:cNvPr>
          <p:cNvPicPr>
            <a:picLocks noChangeAspect="1"/>
          </p:cNvPicPr>
          <p:nvPr/>
        </p:nvPicPr>
        <p:blipFill>
          <a:blip r:embed="rId2"/>
          <a:stretch>
            <a:fillRect/>
          </a:stretch>
        </p:blipFill>
        <p:spPr>
          <a:xfrm>
            <a:off x="9532714" y="4128200"/>
            <a:ext cx="1000547" cy="287718"/>
          </a:xfrm>
          <a:prstGeom prst="rect">
            <a:avLst/>
          </a:prstGeom>
        </p:spPr>
      </p:pic>
      <p:pic>
        <p:nvPicPr>
          <p:cNvPr id="9" name="Picture 8">
            <a:extLst>
              <a:ext uri="{FF2B5EF4-FFF2-40B4-BE49-F238E27FC236}">
                <a16:creationId xmlns:a16="http://schemas.microsoft.com/office/drawing/2014/main" id="{7CE565CD-E505-F148-2A0F-187C4A662028}"/>
              </a:ext>
            </a:extLst>
          </p:cNvPr>
          <p:cNvPicPr>
            <a:picLocks noChangeAspect="1"/>
          </p:cNvPicPr>
          <p:nvPr/>
        </p:nvPicPr>
        <p:blipFill>
          <a:blip r:embed="rId2"/>
          <a:stretch>
            <a:fillRect/>
          </a:stretch>
        </p:blipFill>
        <p:spPr>
          <a:xfrm>
            <a:off x="8724240" y="5008729"/>
            <a:ext cx="1000547" cy="287718"/>
          </a:xfrm>
          <a:prstGeom prst="rect">
            <a:avLst/>
          </a:prstGeom>
        </p:spPr>
      </p:pic>
      <p:pic>
        <p:nvPicPr>
          <p:cNvPr id="10" name="Picture 9">
            <a:extLst>
              <a:ext uri="{FF2B5EF4-FFF2-40B4-BE49-F238E27FC236}">
                <a16:creationId xmlns:a16="http://schemas.microsoft.com/office/drawing/2014/main" id="{AF617452-65F3-5524-B842-7165630A299F}"/>
              </a:ext>
            </a:extLst>
          </p:cNvPr>
          <p:cNvPicPr>
            <a:picLocks noChangeAspect="1"/>
          </p:cNvPicPr>
          <p:nvPr/>
        </p:nvPicPr>
        <p:blipFill>
          <a:blip r:embed="rId2"/>
          <a:stretch>
            <a:fillRect/>
          </a:stretch>
        </p:blipFill>
        <p:spPr>
          <a:xfrm>
            <a:off x="10184888" y="5066457"/>
            <a:ext cx="1099286" cy="316111"/>
          </a:xfrm>
          <a:prstGeom prst="rect">
            <a:avLst/>
          </a:prstGeom>
        </p:spPr>
      </p:pic>
      <p:pic>
        <p:nvPicPr>
          <p:cNvPr id="11" name="Picture 10">
            <a:extLst>
              <a:ext uri="{FF2B5EF4-FFF2-40B4-BE49-F238E27FC236}">
                <a16:creationId xmlns:a16="http://schemas.microsoft.com/office/drawing/2014/main" id="{32709DBE-28D2-E377-221C-632793190531}"/>
              </a:ext>
            </a:extLst>
          </p:cNvPr>
          <p:cNvPicPr>
            <a:picLocks noChangeAspect="1"/>
          </p:cNvPicPr>
          <p:nvPr/>
        </p:nvPicPr>
        <p:blipFill>
          <a:blip r:embed="rId2"/>
          <a:stretch>
            <a:fillRect/>
          </a:stretch>
        </p:blipFill>
        <p:spPr>
          <a:xfrm>
            <a:off x="9723207" y="4838928"/>
            <a:ext cx="1006893" cy="289543"/>
          </a:xfrm>
          <a:prstGeom prst="rect">
            <a:avLst/>
          </a:prstGeom>
        </p:spPr>
      </p:pic>
      <p:pic>
        <p:nvPicPr>
          <p:cNvPr id="12" name="Picture 11">
            <a:extLst>
              <a:ext uri="{FF2B5EF4-FFF2-40B4-BE49-F238E27FC236}">
                <a16:creationId xmlns:a16="http://schemas.microsoft.com/office/drawing/2014/main" id="{132B1B62-C107-905B-E1A3-F88DA839B4B4}"/>
              </a:ext>
            </a:extLst>
          </p:cNvPr>
          <p:cNvPicPr>
            <a:picLocks noChangeAspect="1"/>
          </p:cNvPicPr>
          <p:nvPr/>
        </p:nvPicPr>
        <p:blipFill>
          <a:blip r:embed="rId2"/>
          <a:stretch>
            <a:fillRect/>
          </a:stretch>
        </p:blipFill>
        <p:spPr>
          <a:xfrm>
            <a:off x="8000723" y="5207937"/>
            <a:ext cx="792169" cy="227796"/>
          </a:xfrm>
          <a:prstGeom prst="rect">
            <a:avLst/>
          </a:prstGeom>
        </p:spPr>
      </p:pic>
      <p:pic>
        <p:nvPicPr>
          <p:cNvPr id="13" name="Picture 12">
            <a:extLst>
              <a:ext uri="{FF2B5EF4-FFF2-40B4-BE49-F238E27FC236}">
                <a16:creationId xmlns:a16="http://schemas.microsoft.com/office/drawing/2014/main" id="{6126FAE9-5D0B-7493-AD34-6B6876C7ECE8}"/>
              </a:ext>
            </a:extLst>
          </p:cNvPr>
          <p:cNvPicPr>
            <a:picLocks noChangeAspect="1"/>
          </p:cNvPicPr>
          <p:nvPr/>
        </p:nvPicPr>
        <p:blipFill>
          <a:blip r:embed="rId2"/>
          <a:stretch>
            <a:fillRect/>
          </a:stretch>
        </p:blipFill>
        <p:spPr>
          <a:xfrm>
            <a:off x="9133076" y="5413337"/>
            <a:ext cx="1000547" cy="287718"/>
          </a:xfrm>
          <a:prstGeom prst="rect">
            <a:avLst/>
          </a:prstGeom>
        </p:spPr>
      </p:pic>
      <p:pic>
        <p:nvPicPr>
          <p:cNvPr id="14" name="Picture 13">
            <a:extLst>
              <a:ext uri="{FF2B5EF4-FFF2-40B4-BE49-F238E27FC236}">
                <a16:creationId xmlns:a16="http://schemas.microsoft.com/office/drawing/2014/main" id="{2F0821F0-1DCE-62E7-4DF0-80E8942707EA}"/>
              </a:ext>
            </a:extLst>
          </p:cNvPr>
          <p:cNvPicPr>
            <a:picLocks noChangeAspect="1"/>
          </p:cNvPicPr>
          <p:nvPr/>
        </p:nvPicPr>
        <p:blipFill>
          <a:blip r:embed="rId2"/>
          <a:stretch>
            <a:fillRect/>
          </a:stretch>
        </p:blipFill>
        <p:spPr>
          <a:xfrm>
            <a:off x="9003980" y="4593883"/>
            <a:ext cx="811951" cy="233485"/>
          </a:xfrm>
          <a:prstGeom prst="rect">
            <a:avLst/>
          </a:prstGeom>
        </p:spPr>
      </p:pic>
      <p:pic>
        <p:nvPicPr>
          <p:cNvPr id="15" name="Picture 14">
            <a:extLst>
              <a:ext uri="{FF2B5EF4-FFF2-40B4-BE49-F238E27FC236}">
                <a16:creationId xmlns:a16="http://schemas.microsoft.com/office/drawing/2014/main" id="{A8BC2E3F-C23D-C533-842F-53AFDB201E6D}"/>
              </a:ext>
            </a:extLst>
          </p:cNvPr>
          <p:cNvPicPr>
            <a:picLocks noChangeAspect="1"/>
          </p:cNvPicPr>
          <p:nvPr/>
        </p:nvPicPr>
        <p:blipFill>
          <a:blip r:embed="rId2"/>
          <a:stretch>
            <a:fillRect/>
          </a:stretch>
        </p:blipFill>
        <p:spPr>
          <a:xfrm>
            <a:off x="8344379" y="4766884"/>
            <a:ext cx="1000547" cy="287718"/>
          </a:xfrm>
          <a:prstGeom prst="rect">
            <a:avLst/>
          </a:prstGeom>
        </p:spPr>
      </p:pic>
      <p:pic>
        <p:nvPicPr>
          <p:cNvPr id="16" name="Picture 15">
            <a:extLst>
              <a:ext uri="{FF2B5EF4-FFF2-40B4-BE49-F238E27FC236}">
                <a16:creationId xmlns:a16="http://schemas.microsoft.com/office/drawing/2014/main" id="{B82D7CDD-E6EF-4C1E-3B94-EF20B8210CFD}"/>
              </a:ext>
            </a:extLst>
          </p:cNvPr>
          <p:cNvPicPr>
            <a:picLocks noChangeAspect="1"/>
          </p:cNvPicPr>
          <p:nvPr/>
        </p:nvPicPr>
        <p:blipFill>
          <a:blip r:embed="rId2"/>
          <a:stretch>
            <a:fillRect/>
          </a:stretch>
        </p:blipFill>
        <p:spPr>
          <a:xfrm>
            <a:off x="9334657" y="5194673"/>
            <a:ext cx="1000547" cy="287718"/>
          </a:xfrm>
          <a:prstGeom prst="rect">
            <a:avLst/>
          </a:prstGeom>
        </p:spPr>
      </p:pic>
      <p:pic>
        <p:nvPicPr>
          <p:cNvPr id="17" name="Picture 16">
            <a:extLst>
              <a:ext uri="{FF2B5EF4-FFF2-40B4-BE49-F238E27FC236}">
                <a16:creationId xmlns:a16="http://schemas.microsoft.com/office/drawing/2014/main" id="{E3667249-1B11-5C45-78EE-AB23C87F85F2}"/>
              </a:ext>
            </a:extLst>
          </p:cNvPr>
          <p:cNvPicPr>
            <a:picLocks noChangeAspect="1"/>
          </p:cNvPicPr>
          <p:nvPr/>
        </p:nvPicPr>
        <p:blipFill>
          <a:blip r:embed="rId2"/>
          <a:stretch>
            <a:fillRect/>
          </a:stretch>
        </p:blipFill>
        <p:spPr>
          <a:xfrm>
            <a:off x="9945193" y="4506277"/>
            <a:ext cx="891716" cy="256422"/>
          </a:xfrm>
          <a:prstGeom prst="rect">
            <a:avLst/>
          </a:prstGeom>
        </p:spPr>
      </p:pic>
      <p:pic>
        <p:nvPicPr>
          <p:cNvPr id="18" name="Picture 17">
            <a:extLst>
              <a:ext uri="{FF2B5EF4-FFF2-40B4-BE49-F238E27FC236}">
                <a16:creationId xmlns:a16="http://schemas.microsoft.com/office/drawing/2014/main" id="{470613EF-B055-6B62-007F-A467FF62C9F4}"/>
              </a:ext>
            </a:extLst>
          </p:cNvPr>
          <p:cNvPicPr>
            <a:picLocks noChangeAspect="1"/>
          </p:cNvPicPr>
          <p:nvPr/>
        </p:nvPicPr>
        <p:blipFill>
          <a:blip r:embed="rId2"/>
          <a:stretch>
            <a:fillRect/>
          </a:stretch>
        </p:blipFill>
        <p:spPr>
          <a:xfrm>
            <a:off x="10533261" y="4676910"/>
            <a:ext cx="878999" cy="252765"/>
          </a:xfrm>
          <a:prstGeom prst="rect">
            <a:avLst/>
          </a:prstGeom>
        </p:spPr>
      </p:pic>
      <p:pic>
        <p:nvPicPr>
          <p:cNvPr id="19" name="Picture 18">
            <a:extLst>
              <a:ext uri="{FF2B5EF4-FFF2-40B4-BE49-F238E27FC236}">
                <a16:creationId xmlns:a16="http://schemas.microsoft.com/office/drawing/2014/main" id="{DE60AA7F-3CA2-C5A6-EA23-7702CC95C25D}"/>
              </a:ext>
            </a:extLst>
          </p:cNvPr>
          <p:cNvPicPr>
            <a:picLocks noChangeAspect="1"/>
          </p:cNvPicPr>
          <p:nvPr/>
        </p:nvPicPr>
        <p:blipFill>
          <a:blip r:embed="rId2"/>
          <a:stretch>
            <a:fillRect/>
          </a:stretch>
        </p:blipFill>
        <p:spPr>
          <a:xfrm>
            <a:off x="7455724" y="4979817"/>
            <a:ext cx="891716" cy="256422"/>
          </a:xfrm>
          <a:prstGeom prst="rect">
            <a:avLst/>
          </a:prstGeom>
        </p:spPr>
      </p:pic>
      <p:pic>
        <p:nvPicPr>
          <p:cNvPr id="20" name="Picture 19">
            <a:extLst>
              <a:ext uri="{FF2B5EF4-FFF2-40B4-BE49-F238E27FC236}">
                <a16:creationId xmlns:a16="http://schemas.microsoft.com/office/drawing/2014/main" id="{63E6425C-C130-4FCF-1D78-65F1B8432A0B}"/>
              </a:ext>
            </a:extLst>
          </p:cNvPr>
          <p:cNvPicPr>
            <a:picLocks noChangeAspect="1"/>
          </p:cNvPicPr>
          <p:nvPr/>
        </p:nvPicPr>
        <p:blipFill>
          <a:blip r:embed="rId2"/>
          <a:stretch>
            <a:fillRect/>
          </a:stretch>
        </p:blipFill>
        <p:spPr>
          <a:xfrm>
            <a:off x="7263523" y="4600580"/>
            <a:ext cx="891716" cy="256422"/>
          </a:xfrm>
          <a:prstGeom prst="rect">
            <a:avLst/>
          </a:prstGeom>
        </p:spPr>
      </p:pic>
      <p:pic>
        <p:nvPicPr>
          <p:cNvPr id="21" name="Picture 20">
            <a:extLst>
              <a:ext uri="{FF2B5EF4-FFF2-40B4-BE49-F238E27FC236}">
                <a16:creationId xmlns:a16="http://schemas.microsoft.com/office/drawing/2014/main" id="{11BD294F-133C-6B5A-34E1-4BABF3227E29}"/>
              </a:ext>
            </a:extLst>
          </p:cNvPr>
          <p:cNvPicPr>
            <a:picLocks noChangeAspect="1"/>
          </p:cNvPicPr>
          <p:nvPr/>
        </p:nvPicPr>
        <p:blipFill>
          <a:blip r:embed="rId2"/>
          <a:stretch>
            <a:fillRect/>
          </a:stretch>
        </p:blipFill>
        <p:spPr>
          <a:xfrm>
            <a:off x="8571917" y="5309405"/>
            <a:ext cx="891716" cy="256422"/>
          </a:xfrm>
          <a:prstGeom prst="rect">
            <a:avLst/>
          </a:prstGeom>
        </p:spPr>
      </p:pic>
      <p:pic>
        <p:nvPicPr>
          <p:cNvPr id="22" name="Picture 21">
            <a:extLst>
              <a:ext uri="{FF2B5EF4-FFF2-40B4-BE49-F238E27FC236}">
                <a16:creationId xmlns:a16="http://schemas.microsoft.com/office/drawing/2014/main" id="{B6428E82-D313-74CD-731E-30194FB21A5A}"/>
              </a:ext>
            </a:extLst>
          </p:cNvPr>
          <p:cNvPicPr>
            <a:picLocks noChangeAspect="1"/>
          </p:cNvPicPr>
          <p:nvPr/>
        </p:nvPicPr>
        <p:blipFill>
          <a:blip r:embed="rId2"/>
          <a:stretch>
            <a:fillRect/>
          </a:stretch>
        </p:blipFill>
        <p:spPr>
          <a:xfrm>
            <a:off x="9276737" y="4319197"/>
            <a:ext cx="891716" cy="256422"/>
          </a:xfrm>
          <a:prstGeom prst="rect">
            <a:avLst/>
          </a:prstGeom>
        </p:spPr>
      </p:pic>
      <p:pic>
        <p:nvPicPr>
          <p:cNvPr id="23" name="Picture 22">
            <a:extLst>
              <a:ext uri="{FF2B5EF4-FFF2-40B4-BE49-F238E27FC236}">
                <a16:creationId xmlns:a16="http://schemas.microsoft.com/office/drawing/2014/main" id="{9D774B6D-1942-957A-561E-0658F1BD6225}"/>
              </a:ext>
            </a:extLst>
          </p:cNvPr>
          <p:cNvPicPr>
            <a:picLocks noChangeAspect="1"/>
          </p:cNvPicPr>
          <p:nvPr/>
        </p:nvPicPr>
        <p:blipFill>
          <a:blip r:embed="rId2"/>
          <a:stretch>
            <a:fillRect/>
          </a:stretch>
        </p:blipFill>
        <p:spPr>
          <a:xfrm>
            <a:off x="8502211" y="5445077"/>
            <a:ext cx="891716" cy="256422"/>
          </a:xfrm>
          <a:prstGeom prst="rect">
            <a:avLst/>
          </a:prstGeom>
        </p:spPr>
      </p:pic>
      <p:pic>
        <p:nvPicPr>
          <p:cNvPr id="24" name="Picture 23">
            <a:extLst>
              <a:ext uri="{FF2B5EF4-FFF2-40B4-BE49-F238E27FC236}">
                <a16:creationId xmlns:a16="http://schemas.microsoft.com/office/drawing/2014/main" id="{1B0607A8-6EE7-F69F-354C-C028EB3B2BEB}"/>
              </a:ext>
            </a:extLst>
          </p:cNvPr>
          <p:cNvPicPr>
            <a:picLocks noChangeAspect="1"/>
          </p:cNvPicPr>
          <p:nvPr/>
        </p:nvPicPr>
        <p:blipFill>
          <a:blip r:embed="rId2"/>
          <a:stretch>
            <a:fillRect/>
          </a:stretch>
        </p:blipFill>
        <p:spPr>
          <a:xfrm>
            <a:off x="7252566" y="5233340"/>
            <a:ext cx="891716" cy="256422"/>
          </a:xfrm>
          <a:prstGeom prst="rect">
            <a:avLst/>
          </a:prstGeom>
        </p:spPr>
      </p:pic>
      <p:pic>
        <p:nvPicPr>
          <p:cNvPr id="25" name="Picture 24">
            <a:extLst>
              <a:ext uri="{FF2B5EF4-FFF2-40B4-BE49-F238E27FC236}">
                <a16:creationId xmlns:a16="http://schemas.microsoft.com/office/drawing/2014/main" id="{6D92EF86-A094-D389-3046-690D83201CAC}"/>
              </a:ext>
            </a:extLst>
          </p:cNvPr>
          <p:cNvPicPr>
            <a:picLocks noChangeAspect="1"/>
          </p:cNvPicPr>
          <p:nvPr/>
        </p:nvPicPr>
        <p:blipFill>
          <a:blip r:embed="rId2"/>
          <a:stretch>
            <a:fillRect/>
          </a:stretch>
        </p:blipFill>
        <p:spPr>
          <a:xfrm>
            <a:off x="7766875" y="5435431"/>
            <a:ext cx="891716" cy="256422"/>
          </a:xfrm>
          <a:prstGeom prst="rect">
            <a:avLst/>
          </a:prstGeom>
        </p:spPr>
      </p:pic>
      <p:pic>
        <p:nvPicPr>
          <p:cNvPr id="26" name="Picture 25">
            <a:extLst>
              <a:ext uri="{FF2B5EF4-FFF2-40B4-BE49-F238E27FC236}">
                <a16:creationId xmlns:a16="http://schemas.microsoft.com/office/drawing/2014/main" id="{B9420731-98A7-D853-002D-73BD546F96C3}"/>
              </a:ext>
            </a:extLst>
          </p:cNvPr>
          <p:cNvPicPr>
            <a:picLocks noChangeAspect="1"/>
          </p:cNvPicPr>
          <p:nvPr/>
        </p:nvPicPr>
        <p:blipFill>
          <a:blip r:embed="rId2"/>
          <a:stretch>
            <a:fillRect/>
          </a:stretch>
        </p:blipFill>
        <p:spPr>
          <a:xfrm>
            <a:off x="9466129" y="4723333"/>
            <a:ext cx="781892" cy="224841"/>
          </a:xfrm>
          <a:prstGeom prst="rect">
            <a:avLst/>
          </a:prstGeom>
        </p:spPr>
      </p:pic>
      <p:pic>
        <p:nvPicPr>
          <p:cNvPr id="27" name="Picture 26">
            <a:extLst>
              <a:ext uri="{FF2B5EF4-FFF2-40B4-BE49-F238E27FC236}">
                <a16:creationId xmlns:a16="http://schemas.microsoft.com/office/drawing/2014/main" id="{C1E32A68-8E6B-3C3C-C9D6-42F35B8F971D}"/>
              </a:ext>
            </a:extLst>
          </p:cNvPr>
          <p:cNvPicPr>
            <a:picLocks noChangeAspect="1"/>
          </p:cNvPicPr>
          <p:nvPr/>
        </p:nvPicPr>
        <p:blipFill>
          <a:blip r:embed="rId2"/>
          <a:stretch>
            <a:fillRect/>
          </a:stretch>
        </p:blipFill>
        <p:spPr>
          <a:xfrm>
            <a:off x="10141618" y="4330130"/>
            <a:ext cx="891716" cy="256422"/>
          </a:xfrm>
          <a:prstGeom prst="rect">
            <a:avLst/>
          </a:prstGeom>
        </p:spPr>
      </p:pic>
      <p:pic>
        <p:nvPicPr>
          <p:cNvPr id="28" name="Picture 27">
            <a:extLst>
              <a:ext uri="{FF2B5EF4-FFF2-40B4-BE49-F238E27FC236}">
                <a16:creationId xmlns:a16="http://schemas.microsoft.com/office/drawing/2014/main" id="{AC073069-F1B8-1342-0CEE-EB1E7CE42749}"/>
              </a:ext>
            </a:extLst>
          </p:cNvPr>
          <p:cNvPicPr>
            <a:picLocks noChangeAspect="1"/>
          </p:cNvPicPr>
          <p:nvPr/>
        </p:nvPicPr>
        <p:blipFill>
          <a:blip r:embed="rId2"/>
          <a:stretch>
            <a:fillRect/>
          </a:stretch>
        </p:blipFill>
        <p:spPr>
          <a:xfrm>
            <a:off x="7965998" y="4234913"/>
            <a:ext cx="891716" cy="256422"/>
          </a:xfrm>
          <a:prstGeom prst="rect">
            <a:avLst/>
          </a:prstGeom>
        </p:spPr>
      </p:pic>
      <p:pic>
        <p:nvPicPr>
          <p:cNvPr id="29" name="Picture 28">
            <a:extLst>
              <a:ext uri="{FF2B5EF4-FFF2-40B4-BE49-F238E27FC236}">
                <a16:creationId xmlns:a16="http://schemas.microsoft.com/office/drawing/2014/main" id="{68742DB0-FE62-125E-2F5E-AAC2AD18D94E}"/>
              </a:ext>
            </a:extLst>
          </p:cNvPr>
          <p:cNvPicPr>
            <a:picLocks noChangeAspect="1"/>
          </p:cNvPicPr>
          <p:nvPr/>
        </p:nvPicPr>
        <p:blipFill>
          <a:blip r:embed="rId3"/>
          <a:stretch>
            <a:fillRect/>
          </a:stretch>
        </p:blipFill>
        <p:spPr>
          <a:xfrm>
            <a:off x="1467329" y="5187054"/>
            <a:ext cx="506433" cy="473533"/>
          </a:xfrm>
          <a:prstGeom prst="rect">
            <a:avLst/>
          </a:prstGeom>
        </p:spPr>
      </p:pic>
      <p:pic>
        <p:nvPicPr>
          <p:cNvPr id="30" name="Picture 29">
            <a:extLst>
              <a:ext uri="{FF2B5EF4-FFF2-40B4-BE49-F238E27FC236}">
                <a16:creationId xmlns:a16="http://schemas.microsoft.com/office/drawing/2014/main" id="{4FEF214F-804F-3BC2-660F-47B3E01F3982}"/>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20308" b="91077" l="6466" r="97101">
                        <a14:foregroundMark x1="9810" y1="46769" x2="6577" y2="66154"/>
                        <a14:foregroundMark x1="6577" y1="66154" x2="13601" y2="70769"/>
                        <a14:foregroundMark x1="13601" y1="70769" x2="12040" y2="48308"/>
                        <a14:foregroundMark x1="12040" y1="48308" x2="10368" y2="46769"/>
                        <a14:foregroundMark x1="87068" y1="41231" x2="92977" y2="23692"/>
                        <a14:foregroundMark x1="92977" y1="23692" x2="95987" y2="44308"/>
                        <a14:foregroundMark x1="95987" y1="44308" x2="88071" y2="51692"/>
                        <a14:foregroundMark x1="88071" y1="51692" x2="87514" y2="50154"/>
                        <a14:foregroundMark x1="91973" y1="26154" x2="97101" y2="41846"/>
                        <a14:foregroundMark x1="97101" y1="41846" x2="93980" y2="52000"/>
                        <a14:foregroundMark x1="86511" y1="43077" x2="91416" y2="25231"/>
                        <a14:foregroundMark x1="91416" y1="25231" x2="92419" y2="23077"/>
                        <a14:foregroundMark x1="23077" y1="44615" x2="32887" y2="42462"/>
                        <a14:foregroundMark x1="32887" y1="42462" x2="58082" y2="44000"/>
                        <a14:foregroundMark x1="58082" y1="44000" x2="69677" y2="43077"/>
                        <a14:foregroundMark x1="69677" y1="43077" x2="78707" y2="44308"/>
                        <a14:foregroundMark x1="78707" y1="44308" x2="83946" y2="43692"/>
                        <a14:foregroundMark x1="30881" y1="68000" x2="47492" y2="68615"/>
                        <a14:foregroundMark x1="47492" y1="68615" x2="49944" y2="68000"/>
                        <a14:foregroundMark x1="35117" y1="68615" x2="50502" y2="71077"/>
                        <a14:foregroundMark x1="50502" y1="71077" x2="53735" y2="68615"/>
                        <a14:foregroundMark x1="40803" y1="76308" x2="78818" y2="56308"/>
                        <a14:foregroundMark x1="54849" y1="74462" x2="69119" y2="71692"/>
                        <a14:foregroundMark x1="69119" y1="71692" x2="82720" y2="54769"/>
                        <a14:foregroundMark x1="82634" y1="55000" x2="86511" y2="44615"/>
                        <a14:foregroundMark x1="46042" y1="74154" x2="53177" y2="76000"/>
                        <a14:foregroundMark x1="53177" y1="76000" x2="56299" y2="75077"/>
                        <a14:foregroundMark x1="32664" y1="68000" x2="41137" y2="73538"/>
                        <a14:foregroundMark x1="83835" y1="44000" x2="88517" y2="38154"/>
                        <a14:foregroundMark x1="84062" y1="53876" x2="88183" y2="48923"/>
                        <a14:foregroundMark x1="81271" y1="57231" x2="82494" y2="55761"/>
                        <a14:foregroundMark x1="85507" y1="52615" x2="88852" y2="50769"/>
                        <a14:backgroundMark x1="82609" y1="60000" x2="82609" y2="60000"/>
                        <a14:backgroundMark x1="81717" y1="60000" x2="83278" y2="58154"/>
                      </a14:backgroundRemoval>
                    </a14:imgEffect>
                    <a14:imgEffect>
                      <a14:saturation sat="66000"/>
                    </a14:imgEffect>
                  </a14:imgLayer>
                </a14:imgProps>
              </a:ext>
              <a:ext uri="{28A0092B-C50C-407E-A947-70E740481C1C}">
                <a14:useLocalDpi xmlns:a14="http://schemas.microsoft.com/office/drawing/2010/main" val="0"/>
              </a:ext>
            </a:extLst>
          </a:blip>
          <a:srcRect t="11827"/>
          <a:stretch/>
        </p:blipFill>
        <p:spPr>
          <a:xfrm>
            <a:off x="2390536" y="5276240"/>
            <a:ext cx="1248894" cy="399368"/>
          </a:xfrm>
          <a:prstGeom prst="rect">
            <a:avLst/>
          </a:prstGeom>
          <a:ln>
            <a:noFill/>
          </a:ln>
        </p:spPr>
      </p:pic>
      <p:sp>
        <p:nvSpPr>
          <p:cNvPr id="31" name="Arrow: Right 30">
            <a:extLst>
              <a:ext uri="{FF2B5EF4-FFF2-40B4-BE49-F238E27FC236}">
                <a16:creationId xmlns:a16="http://schemas.microsoft.com/office/drawing/2014/main" id="{BAB7CC9A-23E5-84CD-EF79-92CE41973333}"/>
              </a:ext>
            </a:extLst>
          </p:cNvPr>
          <p:cNvSpPr/>
          <p:nvPr/>
        </p:nvSpPr>
        <p:spPr>
          <a:xfrm>
            <a:off x="4575739" y="4509380"/>
            <a:ext cx="1990084" cy="9986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67135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40A562-CE95-835B-1AE9-7CD5406FAC7E}"/>
              </a:ext>
            </a:extLst>
          </p:cNvPr>
          <p:cNvSpPr>
            <a:spLocks noGrp="1"/>
          </p:cNvSpPr>
          <p:nvPr>
            <p:ph idx="1"/>
          </p:nvPr>
        </p:nvSpPr>
        <p:spPr>
          <a:xfrm>
            <a:off x="687729" y="566697"/>
            <a:ext cx="10515600" cy="4351338"/>
          </a:xfrm>
        </p:spPr>
        <p:txBody>
          <a:bodyPr/>
          <a:lstStyle/>
          <a:p>
            <a:pPr marL="0" indent="0" algn="ctr">
              <a:buNone/>
            </a:pPr>
            <a:r>
              <a:rPr lang="en-US" b="1" dirty="0"/>
              <a:t>Dynamic Energy Budget (DEB) model </a:t>
            </a:r>
          </a:p>
          <a:p>
            <a:pPr marL="0" indent="0" algn="ctr">
              <a:buNone/>
            </a:pPr>
            <a:r>
              <a:rPr lang="en-US" dirty="0"/>
              <a:t>Life stage specific energy sources and costs</a:t>
            </a:r>
          </a:p>
        </p:txBody>
      </p:sp>
      <p:pic>
        <p:nvPicPr>
          <p:cNvPr id="32" name="Picture 31">
            <a:extLst>
              <a:ext uri="{FF2B5EF4-FFF2-40B4-BE49-F238E27FC236}">
                <a16:creationId xmlns:a16="http://schemas.microsoft.com/office/drawing/2014/main" id="{B1443103-5D3D-3914-ACD9-730C7959F496}"/>
              </a:ext>
            </a:extLst>
          </p:cNvPr>
          <p:cNvPicPr>
            <a:picLocks noChangeAspect="1"/>
          </p:cNvPicPr>
          <p:nvPr/>
        </p:nvPicPr>
        <p:blipFill rotWithShape="1">
          <a:blip r:embed="rId2"/>
          <a:srcRect b="7022"/>
          <a:stretch/>
        </p:blipFill>
        <p:spPr>
          <a:xfrm>
            <a:off x="654212" y="2336198"/>
            <a:ext cx="10850059" cy="3149679"/>
          </a:xfrm>
          <a:prstGeom prst="rect">
            <a:avLst/>
          </a:prstGeom>
          <a:ln w="28575">
            <a:solidFill>
              <a:schemeClr val="accent1"/>
            </a:solidFill>
          </a:ln>
        </p:spPr>
      </p:pic>
    </p:spTree>
    <p:extLst>
      <p:ext uri="{BB962C8B-B14F-4D97-AF65-F5344CB8AC3E}">
        <p14:creationId xmlns:p14="http://schemas.microsoft.com/office/powerpoint/2010/main" val="2814735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F18B84-FC71-6DEE-931E-A15BD2B094C1}"/>
              </a:ext>
            </a:extLst>
          </p:cNvPr>
          <p:cNvSpPr>
            <a:spLocks noGrp="1"/>
          </p:cNvSpPr>
          <p:nvPr>
            <p:ph type="title"/>
          </p:nvPr>
        </p:nvSpPr>
        <p:spPr/>
        <p:txBody>
          <a:bodyPr>
            <a:normAutofit/>
          </a:bodyPr>
          <a:lstStyle/>
          <a:p>
            <a:pPr marL="0" indent="0" algn="ctr"/>
            <a:r>
              <a:rPr lang="en-US" sz="2800" b="1" dirty="0" err="1"/>
              <a:t>DEBkiss</a:t>
            </a:r>
            <a:br>
              <a:rPr lang="en-US" sz="2800" b="1" dirty="0"/>
            </a:br>
            <a:r>
              <a:rPr lang="en-US" sz="2800" dirty="0"/>
              <a:t>A simplified type of DEB model</a:t>
            </a:r>
          </a:p>
        </p:txBody>
      </p:sp>
      <p:sp>
        <p:nvSpPr>
          <p:cNvPr id="5" name="Content Placeholder 4">
            <a:extLst>
              <a:ext uri="{FF2B5EF4-FFF2-40B4-BE49-F238E27FC236}">
                <a16:creationId xmlns:a16="http://schemas.microsoft.com/office/drawing/2014/main" id="{54B290B8-BA53-5641-4E54-0AC91EE1D905}"/>
              </a:ext>
            </a:extLst>
          </p:cNvPr>
          <p:cNvSpPr>
            <a:spLocks noGrp="1"/>
          </p:cNvSpPr>
          <p:nvPr>
            <p:ph sz="half" idx="2"/>
          </p:nvPr>
        </p:nvSpPr>
        <p:spPr>
          <a:xfrm>
            <a:off x="6727785" y="1918223"/>
            <a:ext cx="5181600" cy="4351338"/>
          </a:xfrm>
        </p:spPr>
        <p:txBody>
          <a:bodyPr/>
          <a:lstStyle/>
          <a:p>
            <a:r>
              <a:rPr lang="en-US" dirty="0"/>
              <a:t>Fewer parameters</a:t>
            </a:r>
          </a:p>
          <a:p>
            <a:r>
              <a:rPr lang="en-US" dirty="0"/>
              <a:t>No ‘reserve’ </a:t>
            </a:r>
          </a:p>
          <a:p>
            <a:r>
              <a:rPr lang="en-US" dirty="0"/>
              <a:t>Units of mass instead of energy</a:t>
            </a:r>
          </a:p>
        </p:txBody>
      </p:sp>
      <p:pic>
        <p:nvPicPr>
          <p:cNvPr id="2" name="Picture 1" descr="Diagram&#10;&#10;Description automatically generated">
            <a:extLst>
              <a:ext uri="{FF2B5EF4-FFF2-40B4-BE49-F238E27FC236}">
                <a16:creationId xmlns:a16="http://schemas.microsoft.com/office/drawing/2014/main" id="{3D30C9DE-8C01-25C0-9D39-2F24FBB1E90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852" t="12661" r="54513" b="12580"/>
          <a:stretch/>
        </p:blipFill>
        <p:spPr bwMode="auto">
          <a:xfrm>
            <a:off x="474561" y="2187615"/>
            <a:ext cx="5914663" cy="398169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920524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3D30C9DE-8C01-25C0-9D39-2F24FBB1E90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448" t="9013" r="15485" b="8918"/>
          <a:stretch/>
        </p:blipFill>
        <p:spPr bwMode="auto">
          <a:xfrm>
            <a:off x="275067" y="1993341"/>
            <a:ext cx="11658432" cy="4370976"/>
          </a:xfrm>
          <a:prstGeom prst="rect">
            <a:avLst/>
          </a:prstGeom>
          <a:ln>
            <a:noFill/>
          </a:ln>
          <a:extLst>
            <a:ext uri="{53640926-AAD7-44D8-BBD7-CCE9431645EC}">
              <a14:shadowObscured xmlns:a14="http://schemas.microsoft.com/office/drawing/2010/main"/>
            </a:ext>
          </a:extLst>
        </p:spPr>
      </p:pic>
      <p:sp>
        <p:nvSpPr>
          <p:cNvPr id="4" name="Title 3">
            <a:extLst>
              <a:ext uri="{FF2B5EF4-FFF2-40B4-BE49-F238E27FC236}">
                <a16:creationId xmlns:a16="http://schemas.microsoft.com/office/drawing/2014/main" id="{C972FCB7-A747-9E22-6892-48F26DFDE6A1}"/>
              </a:ext>
            </a:extLst>
          </p:cNvPr>
          <p:cNvSpPr>
            <a:spLocks noGrp="1"/>
          </p:cNvSpPr>
          <p:nvPr>
            <p:ph type="title"/>
          </p:nvPr>
        </p:nvSpPr>
        <p:spPr>
          <a:xfrm>
            <a:off x="838200" y="365125"/>
            <a:ext cx="10515600" cy="1325563"/>
          </a:xfrm>
        </p:spPr>
        <p:txBody>
          <a:bodyPr>
            <a:normAutofit/>
          </a:bodyPr>
          <a:lstStyle/>
          <a:p>
            <a:pPr marL="0" indent="0" algn="ctr"/>
            <a:r>
              <a:rPr lang="en-US" sz="2800" b="1" dirty="0" err="1"/>
              <a:t>DEBkiss</a:t>
            </a:r>
            <a:br>
              <a:rPr lang="en-US" sz="2800" b="1" dirty="0"/>
            </a:br>
            <a:r>
              <a:rPr lang="en-US" sz="2800" dirty="0"/>
              <a:t>A simplified type of DEB model</a:t>
            </a:r>
          </a:p>
        </p:txBody>
      </p:sp>
    </p:spTree>
    <p:extLst>
      <p:ext uri="{BB962C8B-B14F-4D97-AF65-F5344CB8AC3E}">
        <p14:creationId xmlns:p14="http://schemas.microsoft.com/office/powerpoint/2010/main" val="2951854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B2226D-51A9-EACB-D960-8D2D64CAE8A3}"/>
              </a:ext>
            </a:extLst>
          </p:cNvPr>
          <p:cNvPicPr>
            <a:picLocks noChangeAspect="1"/>
          </p:cNvPicPr>
          <p:nvPr/>
        </p:nvPicPr>
        <p:blipFill>
          <a:blip r:embed="rId2"/>
          <a:stretch>
            <a:fillRect/>
          </a:stretch>
        </p:blipFill>
        <p:spPr>
          <a:xfrm>
            <a:off x="447554" y="1719075"/>
            <a:ext cx="11296891" cy="4438520"/>
          </a:xfrm>
          <a:prstGeom prst="rect">
            <a:avLst/>
          </a:prstGeom>
          <a:ln w="28575">
            <a:solidFill>
              <a:schemeClr val="accent1"/>
            </a:solidFill>
          </a:ln>
        </p:spPr>
      </p:pic>
      <p:sp>
        <p:nvSpPr>
          <p:cNvPr id="6" name="Title 1">
            <a:extLst>
              <a:ext uri="{FF2B5EF4-FFF2-40B4-BE49-F238E27FC236}">
                <a16:creationId xmlns:a16="http://schemas.microsoft.com/office/drawing/2014/main" id="{A66C073C-F4D6-757C-6D96-C4FEC4BFE318}"/>
              </a:ext>
            </a:extLst>
          </p:cNvPr>
          <p:cNvSpPr txBox="1">
            <a:spLocks/>
          </p:cNvSpPr>
          <p:nvPr/>
        </p:nvSpPr>
        <p:spPr>
          <a:xfrm>
            <a:off x="162560" y="3762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Previous study on hypoxia effects</a:t>
            </a:r>
          </a:p>
        </p:txBody>
      </p:sp>
      <p:pic>
        <p:nvPicPr>
          <p:cNvPr id="11" name="Picture 10">
            <a:extLst>
              <a:ext uri="{FF2B5EF4-FFF2-40B4-BE49-F238E27FC236}">
                <a16:creationId xmlns:a16="http://schemas.microsoft.com/office/drawing/2014/main" id="{86B70F8E-073D-EE6C-4D28-8E70B974C342}"/>
              </a:ext>
            </a:extLst>
          </p:cNvPr>
          <p:cNvPicPr>
            <a:picLocks noChangeAspect="1"/>
          </p:cNvPicPr>
          <p:nvPr/>
        </p:nvPicPr>
        <p:blipFill>
          <a:blip r:embed="rId3"/>
          <a:stretch>
            <a:fillRect/>
          </a:stretch>
        </p:blipFill>
        <p:spPr>
          <a:xfrm>
            <a:off x="8302710" y="187093"/>
            <a:ext cx="3726729" cy="1325564"/>
          </a:xfrm>
          <a:prstGeom prst="rect">
            <a:avLst/>
          </a:prstGeom>
        </p:spPr>
      </p:pic>
      <p:sp>
        <p:nvSpPr>
          <p:cNvPr id="12" name="TextBox 11">
            <a:extLst>
              <a:ext uri="{FF2B5EF4-FFF2-40B4-BE49-F238E27FC236}">
                <a16:creationId xmlns:a16="http://schemas.microsoft.com/office/drawing/2014/main" id="{49D12AE9-62E4-9955-1132-78981BFED8EA}"/>
              </a:ext>
            </a:extLst>
          </p:cNvPr>
          <p:cNvSpPr txBox="1"/>
          <p:nvPr/>
        </p:nvSpPr>
        <p:spPr>
          <a:xfrm>
            <a:off x="8429893" y="6174930"/>
            <a:ext cx="3472361" cy="338554"/>
          </a:xfrm>
          <a:prstGeom prst="rect">
            <a:avLst/>
          </a:prstGeom>
          <a:noFill/>
        </p:spPr>
        <p:txBody>
          <a:bodyPr wrap="none" rtlCol="0">
            <a:spAutoFit/>
          </a:bodyPr>
          <a:lstStyle/>
          <a:p>
            <a:r>
              <a:rPr lang="en-US" sz="1600" dirty="0"/>
              <a:t>Cross et al., 2019, </a:t>
            </a:r>
            <a:r>
              <a:rPr lang="en-US" sz="1600" i="1" dirty="0"/>
              <a:t>Scientific Reports</a:t>
            </a:r>
            <a:endParaRPr lang="en-US" sz="1600" dirty="0"/>
          </a:p>
        </p:txBody>
      </p:sp>
    </p:spTree>
    <p:extLst>
      <p:ext uri="{BB962C8B-B14F-4D97-AF65-F5344CB8AC3E}">
        <p14:creationId xmlns:p14="http://schemas.microsoft.com/office/powerpoint/2010/main" val="1952966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A280C-D89B-4677-92EA-7E3128DE9C3D}"/>
              </a:ext>
            </a:extLst>
          </p:cNvPr>
          <p:cNvSpPr>
            <a:spLocks noGrp="1"/>
          </p:cNvSpPr>
          <p:nvPr>
            <p:ph type="title"/>
          </p:nvPr>
        </p:nvSpPr>
        <p:spPr/>
        <p:txBody>
          <a:bodyPr/>
          <a:lstStyle/>
          <a:p>
            <a:r>
              <a:rPr lang="en-US" b="1" dirty="0"/>
              <a:t>The Perfect Storm: </a:t>
            </a:r>
            <a:r>
              <a:rPr lang="en-US" dirty="0"/>
              <a:t>Multiple Intensifying Stressors in Estuaries</a:t>
            </a:r>
          </a:p>
        </p:txBody>
      </p:sp>
      <p:pic>
        <p:nvPicPr>
          <p:cNvPr id="8" name="Picture 2" descr="New England Coastal Waters Warming More Than Anywhere Else In U.S. | WBUR  News">
            <a:extLst>
              <a:ext uri="{FF2B5EF4-FFF2-40B4-BE49-F238E27FC236}">
                <a16:creationId xmlns:a16="http://schemas.microsoft.com/office/drawing/2014/main" id="{0A98BBCE-97A9-DB60-0A42-DF9341EC83DC}"/>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164606" y="2764663"/>
            <a:ext cx="3931712" cy="306699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Long Island Sees a Crisis as It Floats to the Surface - The New York Times">
            <a:extLst>
              <a:ext uri="{FF2B5EF4-FFF2-40B4-BE49-F238E27FC236}">
                <a16:creationId xmlns:a16="http://schemas.microsoft.com/office/drawing/2014/main" id="{AD5B022A-5B94-2765-FB74-EA27496DC776}"/>
              </a:ext>
            </a:extLst>
          </p:cNvPr>
          <p:cNvPicPr>
            <a:picLocks noChangeAspect="1" noChangeArrowheads="1"/>
          </p:cNvPicPr>
          <p:nvPr/>
        </p:nvPicPr>
        <p:blipFill rotWithShape="1">
          <a:blip r:embed="rId4">
            <a:alphaModFix amt="35000"/>
            <a:extLst>
              <a:ext uri="{28A0092B-C50C-407E-A947-70E740481C1C}">
                <a14:useLocalDpi xmlns:a14="http://schemas.microsoft.com/office/drawing/2010/main" val="0"/>
              </a:ext>
            </a:extLst>
          </a:blip>
          <a:srcRect l="23307"/>
          <a:stretch/>
        </p:blipFill>
        <p:spPr bwMode="auto">
          <a:xfrm>
            <a:off x="4261611" y="2703572"/>
            <a:ext cx="3668778" cy="31891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oceanacidification.noaa.gov/sites/oap-redesign/images/whatcanyoudo/CO2TimeSeries.jpg">
            <a:extLst>
              <a:ext uri="{FF2B5EF4-FFF2-40B4-BE49-F238E27FC236}">
                <a16:creationId xmlns:a16="http://schemas.microsoft.com/office/drawing/2014/main" id="{21C5D6FE-5301-AE20-B638-98B0BB8A7C1E}"/>
              </a:ext>
            </a:extLst>
          </p:cNvPr>
          <p:cNvPicPr/>
          <p:nvPr/>
        </p:nvPicPr>
        <p:blipFill rotWithShape="1">
          <a:blip r:embed="rId5" cstate="print">
            <a:alphaModFix/>
            <a:extLst>
              <a:ext uri="{28A0092B-C50C-407E-A947-70E740481C1C}">
                <a14:useLocalDpi xmlns:a14="http://schemas.microsoft.com/office/drawing/2010/main" val="0"/>
              </a:ext>
            </a:extLst>
          </a:blip>
          <a:srcRect t="6589" b="13185"/>
          <a:stretch/>
        </p:blipFill>
        <p:spPr bwMode="auto">
          <a:xfrm>
            <a:off x="7141582" y="2562683"/>
            <a:ext cx="4920538" cy="4185360"/>
          </a:xfrm>
          <a:prstGeom prst="rect">
            <a:avLst/>
          </a:prstGeom>
          <a:noFill/>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99136935-B30B-DBC0-5911-F1FEDF5B28CF}"/>
              </a:ext>
            </a:extLst>
          </p:cNvPr>
          <p:cNvSpPr txBox="1"/>
          <p:nvPr/>
        </p:nvSpPr>
        <p:spPr>
          <a:xfrm>
            <a:off x="5753189" y="6481911"/>
            <a:ext cx="1388393" cy="307777"/>
          </a:xfrm>
          <a:prstGeom prst="rect">
            <a:avLst/>
          </a:prstGeom>
          <a:noFill/>
        </p:spPr>
        <p:txBody>
          <a:bodyPr wrap="none" rtlCol="0">
            <a:spAutoFit/>
          </a:bodyPr>
          <a:lstStyle/>
          <a:p>
            <a:r>
              <a:rPr lang="en-US" sz="1400" dirty="0"/>
              <a:t>Source: NOAA</a:t>
            </a:r>
          </a:p>
        </p:txBody>
      </p:sp>
      <p:sp>
        <p:nvSpPr>
          <p:cNvPr id="13" name="Rectangle 12">
            <a:extLst>
              <a:ext uri="{FF2B5EF4-FFF2-40B4-BE49-F238E27FC236}">
                <a16:creationId xmlns:a16="http://schemas.microsoft.com/office/drawing/2014/main" id="{FA0F4BC0-22AF-F537-C457-690E1A022E26}"/>
              </a:ext>
            </a:extLst>
          </p:cNvPr>
          <p:cNvSpPr/>
          <p:nvPr/>
        </p:nvSpPr>
        <p:spPr>
          <a:xfrm>
            <a:off x="1270535" y="1874708"/>
            <a:ext cx="1673855" cy="461665"/>
          </a:xfrm>
          <a:prstGeom prst="rect">
            <a:avLst/>
          </a:prstGeom>
          <a:noFill/>
        </p:spPr>
        <p:txBody>
          <a:bodyPr wrap="none" lIns="91440" tIns="45720" rIns="91440" bIns="45720">
            <a:spAutoFit/>
          </a:bodyPr>
          <a:lstStyle/>
          <a:p>
            <a:pPr algn="ctr"/>
            <a:r>
              <a:rPr lang="en-US" sz="2400" b="1" dirty="0">
                <a:ln w="13462">
                  <a:solidFill>
                    <a:schemeClr val="bg1"/>
                  </a:solidFill>
                  <a:prstDash val="solid"/>
                </a:ln>
                <a:solidFill>
                  <a:schemeClr val="accent5">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rPr>
              <a:t>WARMING</a:t>
            </a:r>
            <a:endParaRPr lang="en-US" sz="4800" b="1" cap="none" spc="0" dirty="0">
              <a:ln w="13462">
                <a:solidFill>
                  <a:schemeClr val="bg1"/>
                </a:solidFill>
                <a:prstDash val="solid"/>
              </a:ln>
              <a:solidFill>
                <a:schemeClr val="accent5">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endParaRPr>
          </a:p>
        </p:txBody>
      </p:sp>
      <p:sp>
        <p:nvSpPr>
          <p:cNvPr id="15" name="Rectangle 14">
            <a:extLst>
              <a:ext uri="{FF2B5EF4-FFF2-40B4-BE49-F238E27FC236}">
                <a16:creationId xmlns:a16="http://schemas.microsoft.com/office/drawing/2014/main" id="{C7D17266-2131-9662-4B7F-3470543FAE14}"/>
              </a:ext>
            </a:extLst>
          </p:cNvPr>
          <p:cNvSpPr/>
          <p:nvPr/>
        </p:nvSpPr>
        <p:spPr>
          <a:xfrm>
            <a:off x="8598374" y="1690041"/>
            <a:ext cx="2755426" cy="830997"/>
          </a:xfrm>
          <a:prstGeom prst="rect">
            <a:avLst/>
          </a:prstGeom>
          <a:noFill/>
        </p:spPr>
        <p:txBody>
          <a:bodyPr wrap="square" lIns="91440" tIns="45720" rIns="91440" bIns="45720">
            <a:spAutoFit/>
          </a:bodyPr>
          <a:lstStyle/>
          <a:p>
            <a:pPr algn="ctr"/>
            <a:r>
              <a:rPr lang="en-US" sz="2400" b="1" dirty="0">
                <a:ln w="13462">
                  <a:solidFill>
                    <a:schemeClr val="bg1"/>
                  </a:solidFill>
                  <a:prstDash val="solid"/>
                </a:ln>
                <a:solidFill>
                  <a:schemeClr val="accent1">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rPr>
              <a:t>OCEAN ACIDIFICATION</a:t>
            </a:r>
            <a:endParaRPr lang="en-US" sz="4800" b="1" cap="none" spc="0" dirty="0">
              <a:ln w="13462">
                <a:solidFill>
                  <a:schemeClr val="bg1"/>
                </a:solidFill>
                <a:prstDash val="solid"/>
              </a:ln>
              <a:solidFill>
                <a:schemeClr val="accent1">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endParaRPr>
          </a:p>
        </p:txBody>
      </p:sp>
      <p:sp>
        <p:nvSpPr>
          <p:cNvPr id="16" name="Rectangle 15">
            <a:extLst>
              <a:ext uri="{FF2B5EF4-FFF2-40B4-BE49-F238E27FC236}">
                <a16:creationId xmlns:a16="http://schemas.microsoft.com/office/drawing/2014/main" id="{A6D3015C-8953-58BA-7E28-AA8A7A83E0B5}"/>
              </a:ext>
            </a:extLst>
          </p:cNvPr>
          <p:cNvSpPr/>
          <p:nvPr/>
        </p:nvSpPr>
        <p:spPr>
          <a:xfrm>
            <a:off x="4024590" y="1877207"/>
            <a:ext cx="3592469" cy="461665"/>
          </a:xfrm>
          <a:prstGeom prst="rect">
            <a:avLst/>
          </a:prstGeom>
          <a:noFill/>
        </p:spPr>
        <p:txBody>
          <a:bodyPr wrap="square" lIns="91440" tIns="45720" rIns="91440" bIns="45720">
            <a:spAutoFit/>
          </a:bodyPr>
          <a:lstStyle/>
          <a:p>
            <a:pPr algn="ctr"/>
            <a:r>
              <a:rPr lang="en-US" sz="2400" b="1" dirty="0">
                <a:ln w="13462">
                  <a:solidFill>
                    <a:schemeClr val="bg1"/>
                  </a:solidFill>
                  <a:prstDash val="solid"/>
                </a:ln>
                <a:solidFill>
                  <a:schemeClr val="accent4">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rPr>
              <a:t>HYPOXIA</a:t>
            </a:r>
            <a:endParaRPr lang="en-US" sz="4800" b="1" cap="none" spc="0" dirty="0">
              <a:ln w="13462">
                <a:solidFill>
                  <a:schemeClr val="bg1"/>
                </a:solidFill>
                <a:prstDash val="solid"/>
              </a:ln>
              <a:solidFill>
                <a:schemeClr val="accent4">
                  <a:lumMod val="60000"/>
                  <a:lumOff val="40000"/>
                </a:schemeClr>
              </a:solidFill>
              <a:effectLst>
                <a:outerShdw dist="38100" dir="2700000" algn="bl" rotWithShape="0">
                  <a:schemeClr val="tx1">
                    <a:lumMod val="75000"/>
                    <a:lumOff val="25000"/>
                  </a:schemeClr>
                </a:outerShdw>
              </a:effectLst>
              <a:latin typeface="Berlin Sans FB Demi" panose="020E0802020502020306" pitchFamily="34" charset="0"/>
            </a:endParaRPr>
          </a:p>
        </p:txBody>
      </p:sp>
    </p:spTree>
    <p:extLst>
      <p:ext uri="{BB962C8B-B14F-4D97-AF65-F5344CB8AC3E}">
        <p14:creationId xmlns:p14="http://schemas.microsoft.com/office/powerpoint/2010/main" val="10744645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FB0F99-B3EA-FDF4-1003-0758EB5D37C6}"/>
              </a:ext>
            </a:extLst>
          </p:cNvPr>
          <p:cNvSpPr/>
          <p:nvPr/>
        </p:nvSpPr>
        <p:spPr>
          <a:xfrm>
            <a:off x="411595" y="1271883"/>
            <a:ext cx="7198245" cy="4996837"/>
          </a:xfrm>
          <a:prstGeom prst="rect">
            <a:avLst/>
          </a:prstGeom>
          <a:solidFill>
            <a:schemeClr val="tx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01406C2-0EDC-F8E7-670C-CC9A9BBD4C11}"/>
              </a:ext>
            </a:extLst>
          </p:cNvPr>
          <p:cNvSpPr>
            <a:spLocks noGrp="1"/>
          </p:cNvSpPr>
          <p:nvPr>
            <p:ph idx="1"/>
          </p:nvPr>
        </p:nvSpPr>
        <p:spPr>
          <a:xfrm>
            <a:off x="7884044" y="2123439"/>
            <a:ext cx="4145396" cy="4053523"/>
          </a:xfrm>
        </p:spPr>
        <p:txBody>
          <a:bodyPr/>
          <a:lstStyle/>
          <a:p>
            <a:r>
              <a:rPr lang="en-US" dirty="0"/>
              <a:t>Delayed hatching</a:t>
            </a:r>
          </a:p>
          <a:p>
            <a:r>
              <a:rPr lang="en-US" dirty="0"/>
              <a:t>Reduced hatch and post-hatch survival</a:t>
            </a:r>
          </a:p>
          <a:p>
            <a:r>
              <a:rPr lang="en-US" dirty="0"/>
              <a:t>Smaller hatch size</a:t>
            </a:r>
          </a:p>
          <a:p>
            <a:r>
              <a:rPr lang="en-US" dirty="0"/>
              <a:t>Slower growth</a:t>
            </a:r>
          </a:p>
          <a:p>
            <a:r>
              <a:rPr lang="en-US" b="1" dirty="0"/>
              <a:t>All suggest changes to energy allocation</a:t>
            </a:r>
          </a:p>
        </p:txBody>
      </p:sp>
      <p:pic>
        <p:nvPicPr>
          <p:cNvPr id="5" name="Picture 4">
            <a:extLst>
              <a:ext uri="{FF2B5EF4-FFF2-40B4-BE49-F238E27FC236}">
                <a16:creationId xmlns:a16="http://schemas.microsoft.com/office/drawing/2014/main" id="{324B7E85-C503-EF94-98DB-FA74D0320264}"/>
              </a:ext>
            </a:extLst>
          </p:cNvPr>
          <p:cNvPicPr>
            <a:picLocks noChangeAspect="1"/>
          </p:cNvPicPr>
          <p:nvPr/>
        </p:nvPicPr>
        <p:blipFill>
          <a:blip r:embed="rId2"/>
          <a:stretch>
            <a:fillRect/>
          </a:stretch>
        </p:blipFill>
        <p:spPr>
          <a:xfrm>
            <a:off x="452120" y="1462161"/>
            <a:ext cx="5224995" cy="2232904"/>
          </a:xfrm>
          <a:prstGeom prst="rect">
            <a:avLst/>
          </a:prstGeom>
        </p:spPr>
      </p:pic>
      <p:pic>
        <p:nvPicPr>
          <p:cNvPr id="8" name="Picture 7">
            <a:extLst>
              <a:ext uri="{FF2B5EF4-FFF2-40B4-BE49-F238E27FC236}">
                <a16:creationId xmlns:a16="http://schemas.microsoft.com/office/drawing/2014/main" id="{67063B5D-33E6-AD54-9FC8-7901F50AE6CA}"/>
              </a:ext>
            </a:extLst>
          </p:cNvPr>
          <p:cNvPicPr>
            <a:picLocks noChangeAspect="1"/>
          </p:cNvPicPr>
          <p:nvPr/>
        </p:nvPicPr>
        <p:blipFill>
          <a:blip r:embed="rId3"/>
          <a:stretch>
            <a:fillRect/>
          </a:stretch>
        </p:blipFill>
        <p:spPr>
          <a:xfrm>
            <a:off x="452120" y="3686334"/>
            <a:ext cx="5204790" cy="2224173"/>
          </a:xfrm>
          <a:prstGeom prst="rect">
            <a:avLst/>
          </a:prstGeom>
        </p:spPr>
      </p:pic>
      <p:pic>
        <p:nvPicPr>
          <p:cNvPr id="10" name="Picture 9">
            <a:extLst>
              <a:ext uri="{FF2B5EF4-FFF2-40B4-BE49-F238E27FC236}">
                <a16:creationId xmlns:a16="http://schemas.microsoft.com/office/drawing/2014/main" id="{69AF4653-31BA-7B3F-EAB8-195F499DD468}"/>
              </a:ext>
            </a:extLst>
          </p:cNvPr>
          <p:cNvPicPr>
            <a:picLocks noChangeAspect="1"/>
          </p:cNvPicPr>
          <p:nvPr/>
        </p:nvPicPr>
        <p:blipFill>
          <a:blip r:embed="rId4"/>
          <a:stretch>
            <a:fillRect/>
          </a:stretch>
        </p:blipFill>
        <p:spPr>
          <a:xfrm>
            <a:off x="1353820" y="5906436"/>
            <a:ext cx="4279151" cy="282266"/>
          </a:xfrm>
          <a:prstGeom prst="rect">
            <a:avLst/>
          </a:prstGeom>
        </p:spPr>
      </p:pic>
      <p:pic>
        <p:nvPicPr>
          <p:cNvPr id="12" name="Picture 11">
            <a:extLst>
              <a:ext uri="{FF2B5EF4-FFF2-40B4-BE49-F238E27FC236}">
                <a16:creationId xmlns:a16="http://schemas.microsoft.com/office/drawing/2014/main" id="{78D3197B-3ABD-6DA8-9299-DA678DEFF72B}"/>
              </a:ext>
            </a:extLst>
          </p:cNvPr>
          <p:cNvPicPr>
            <a:picLocks noChangeAspect="1"/>
          </p:cNvPicPr>
          <p:nvPr/>
        </p:nvPicPr>
        <p:blipFill>
          <a:blip r:embed="rId5"/>
          <a:stretch>
            <a:fillRect/>
          </a:stretch>
        </p:blipFill>
        <p:spPr>
          <a:xfrm>
            <a:off x="5656910" y="3254003"/>
            <a:ext cx="1914792" cy="790685"/>
          </a:xfrm>
          <a:prstGeom prst="rect">
            <a:avLst/>
          </a:prstGeom>
        </p:spPr>
      </p:pic>
      <p:sp>
        <p:nvSpPr>
          <p:cNvPr id="16" name="Title 1">
            <a:extLst>
              <a:ext uri="{FF2B5EF4-FFF2-40B4-BE49-F238E27FC236}">
                <a16:creationId xmlns:a16="http://schemas.microsoft.com/office/drawing/2014/main" id="{B6A3194D-B605-5C1F-7B23-77771549C63F}"/>
              </a:ext>
            </a:extLst>
          </p:cNvPr>
          <p:cNvSpPr txBox="1">
            <a:spLocks/>
          </p:cNvSpPr>
          <p:nvPr/>
        </p:nvSpPr>
        <p:spPr>
          <a:xfrm>
            <a:off x="162560" y="3762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Previous study on hypoxia effects</a:t>
            </a:r>
          </a:p>
        </p:txBody>
      </p:sp>
      <p:pic>
        <p:nvPicPr>
          <p:cNvPr id="17" name="Picture 16">
            <a:extLst>
              <a:ext uri="{FF2B5EF4-FFF2-40B4-BE49-F238E27FC236}">
                <a16:creationId xmlns:a16="http://schemas.microsoft.com/office/drawing/2014/main" id="{FAE2BE1F-6BE2-1585-0D47-1501A2F9262F}"/>
              </a:ext>
            </a:extLst>
          </p:cNvPr>
          <p:cNvPicPr>
            <a:picLocks noChangeAspect="1"/>
          </p:cNvPicPr>
          <p:nvPr/>
        </p:nvPicPr>
        <p:blipFill>
          <a:blip r:embed="rId6"/>
          <a:stretch>
            <a:fillRect/>
          </a:stretch>
        </p:blipFill>
        <p:spPr>
          <a:xfrm>
            <a:off x="8302710" y="187093"/>
            <a:ext cx="3726729" cy="1325564"/>
          </a:xfrm>
          <a:prstGeom prst="rect">
            <a:avLst/>
          </a:prstGeom>
        </p:spPr>
      </p:pic>
      <p:sp>
        <p:nvSpPr>
          <p:cNvPr id="18" name="TextBox 17">
            <a:extLst>
              <a:ext uri="{FF2B5EF4-FFF2-40B4-BE49-F238E27FC236}">
                <a16:creationId xmlns:a16="http://schemas.microsoft.com/office/drawing/2014/main" id="{AC893F69-D520-A554-2FC7-F0D47FE0A373}"/>
              </a:ext>
            </a:extLst>
          </p:cNvPr>
          <p:cNvSpPr txBox="1"/>
          <p:nvPr/>
        </p:nvSpPr>
        <p:spPr>
          <a:xfrm>
            <a:off x="411595" y="6278549"/>
            <a:ext cx="3472361" cy="338554"/>
          </a:xfrm>
          <a:prstGeom prst="rect">
            <a:avLst/>
          </a:prstGeom>
          <a:noFill/>
        </p:spPr>
        <p:txBody>
          <a:bodyPr wrap="none" rtlCol="0">
            <a:spAutoFit/>
          </a:bodyPr>
          <a:lstStyle/>
          <a:p>
            <a:r>
              <a:rPr lang="en-US" sz="1600" dirty="0"/>
              <a:t>Cross et al., 2019, </a:t>
            </a:r>
            <a:r>
              <a:rPr lang="en-US" sz="1600" i="1" dirty="0"/>
              <a:t>Scientific Reports</a:t>
            </a:r>
            <a:endParaRPr lang="en-US" sz="1600" dirty="0"/>
          </a:p>
        </p:txBody>
      </p:sp>
    </p:spTree>
    <p:extLst>
      <p:ext uri="{BB962C8B-B14F-4D97-AF65-F5344CB8AC3E}">
        <p14:creationId xmlns:p14="http://schemas.microsoft.com/office/powerpoint/2010/main" val="21091081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F5A45-E62E-A3FD-9851-5244666E9CBA}"/>
              </a:ext>
            </a:extLst>
          </p:cNvPr>
          <p:cNvSpPr>
            <a:spLocks noGrp="1"/>
          </p:cNvSpPr>
          <p:nvPr>
            <p:ph type="title"/>
          </p:nvPr>
        </p:nvSpPr>
        <p:spPr/>
        <p:txBody>
          <a:bodyPr/>
          <a:lstStyle/>
          <a:p>
            <a:r>
              <a:rPr lang="en-US" dirty="0"/>
              <a:t>Chapter 4 Hypotheses</a:t>
            </a:r>
          </a:p>
        </p:txBody>
      </p:sp>
      <p:sp>
        <p:nvSpPr>
          <p:cNvPr id="3" name="Content Placeholder 2">
            <a:extLst>
              <a:ext uri="{FF2B5EF4-FFF2-40B4-BE49-F238E27FC236}">
                <a16:creationId xmlns:a16="http://schemas.microsoft.com/office/drawing/2014/main" id="{0A46952E-D311-FE99-E936-56606F2EB553}"/>
              </a:ext>
            </a:extLst>
          </p:cNvPr>
          <p:cNvSpPr>
            <a:spLocks noGrp="1"/>
          </p:cNvSpPr>
          <p:nvPr>
            <p:ph idx="1"/>
          </p:nvPr>
        </p:nvSpPr>
        <p:spPr/>
        <p:txBody>
          <a:bodyPr/>
          <a:lstStyle/>
          <a:p>
            <a:pPr marL="0" indent="0">
              <a:buNone/>
            </a:pPr>
            <a:r>
              <a:rPr lang="en-US" dirty="0"/>
              <a:t>Hypotheses</a:t>
            </a:r>
          </a:p>
          <a:p>
            <a:r>
              <a:rPr lang="en-US" dirty="0"/>
              <a:t>Feeding often declines in hypoxia, but embryos don’t feed so this doesn’t account for embryo effects</a:t>
            </a:r>
          </a:p>
          <a:p>
            <a:r>
              <a:rPr lang="en-US" dirty="0"/>
              <a:t>Assimilation or conversion efficiency</a:t>
            </a:r>
          </a:p>
          <a:p>
            <a:r>
              <a:rPr lang="en-US" dirty="0"/>
              <a:t>Maintenance</a:t>
            </a:r>
          </a:p>
          <a:p>
            <a:r>
              <a:rPr lang="en-US" dirty="0"/>
              <a:t>Survival parameters</a:t>
            </a:r>
          </a:p>
        </p:txBody>
      </p:sp>
    </p:spTree>
    <p:extLst>
      <p:ext uri="{BB962C8B-B14F-4D97-AF65-F5344CB8AC3E}">
        <p14:creationId xmlns:p14="http://schemas.microsoft.com/office/powerpoint/2010/main" val="9368654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3D30C9DE-8C01-25C0-9D39-2F24FBB1E90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448" t="9013" r="15485" b="8918"/>
          <a:stretch/>
        </p:blipFill>
        <p:spPr bwMode="auto">
          <a:xfrm>
            <a:off x="275067" y="1993341"/>
            <a:ext cx="11658432" cy="4370976"/>
          </a:xfrm>
          <a:prstGeom prst="rect">
            <a:avLst/>
          </a:prstGeom>
          <a:ln>
            <a:noFill/>
          </a:ln>
          <a:extLst>
            <a:ext uri="{53640926-AAD7-44D8-BBD7-CCE9431645EC}">
              <a14:shadowObscured xmlns:a14="http://schemas.microsoft.com/office/drawing/2010/main"/>
            </a:ext>
          </a:extLst>
        </p:spPr>
      </p:pic>
      <p:sp>
        <p:nvSpPr>
          <p:cNvPr id="4" name="Title 3">
            <a:extLst>
              <a:ext uri="{FF2B5EF4-FFF2-40B4-BE49-F238E27FC236}">
                <a16:creationId xmlns:a16="http://schemas.microsoft.com/office/drawing/2014/main" id="{C972FCB7-A747-9E22-6892-48F26DFDE6A1}"/>
              </a:ext>
            </a:extLst>
          </p:cNvPr>
          <p:cNvSpPr>
            <a:spLocks noGrp="1"/>
          </p:cNvSpPr>
          <p:nvPr>
            <p:ph type="title"/>
          </p:nvPr>
        </p:nvSpPr>
        <p:spPr>
          <a:xfrm>
            <a:off x="838200" y="365125"/>
            <a:ext cx="10515600" cy="1325563"/>
          </a:xfrm>
        </p:spPr>
        <p:txBody>
          <a:bodyPr>
            <a:normAutofit/>
          </a:bodyPr>
          <a:lstStyle/>
          <a:p>
            <a:pPr marL="0" indent="0" algn="ctr"/>
            <a:r>
              <a:rPr lang="en-US" sz="2800" b="1" dirty="0" err="1"/>
              <a:t>DEBkiss</a:t>
            </a:r>
            <a:br>
              <a:rPr lang="en-US" sz="2800" b="1" dirty="0"/>
            </a:br>
            <a:r>
              <a:rPr lang="en-US" sz="2800" dirty="0"/>
              <a:t>A simplified type of DEB model</a:t>
            </a:r>
          </a:p>
        </p:txBody>
      </p:sp>
    </p:spTree>
    <p:extLst>
      <p:ext uri="{BB962C8B-B14F-4D97-AF65-F5344CB8AC3E}">
        <p14:creationId xmlns:p14="http://schemas.microsoft.com/office/powerpoint/2010/main" val="33454793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F8254-D949-024B-57FD-BE756AFC395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A67A15F-18C7-EC25-A23A-AAB9B0796252}"/>
              </a:ext>
            </a:extLst>
          </p:cNvPr>
          <p:cNvSpPr>
            <a:spLocks noGrp="1"/>
          </p:cNvSpPr>
          <p:nvPr>
            <p:ph idx="1"/>
          </p:nvPr>
        </p:nvSpPr>
        <p:spPr>
          <a:xfrm>
            <a:off x="426720" y="1825625"/>
            <a:ext cx="3688080" cy="4351338"/>
          </a:xfrm>
        </p:spPr>
        <p:txBody>
          <a:bodyPr/>
          <a:lstStyle/>
          <a:p>
            <a:pPr marL="0" indent="0">
              <a:buNone/>
            </a:pPr>
            <a:r>
              <a:rPr lang="en-US" dirty="0"/>
              <a:t>First estimate parameters for </a:t>
            </a:r>
            <a:r>
              <a:rPr lang="en-US" i="1" dirty="0"/>
              <a:t>M. menidia</a:t>
            </a:r>
            <a:r>
              <a:rPr lang="en-US" dirty="0"/>
              <a:t> using four types of data:</a:t>
            </a:r>
          </a:p>
          <a:p>
            <a:r>
              <a:rPr lang="en-US" dirty="0"/>
              <a:t>Total length </a:t>
            </a:r>
          </a:p>
          <a:p>
            <a:r>
              <a:rPr lang="en-US" dirty="0"/>
              <a:t>Reproduction</a:t>
            </a:r>
          </a:p>
          <a:p>
            <a:r>
              <a:rPr lang="en-US" dirty="0"/>
              <a:t>Egg buffer mass</a:t>
            </a:r>
          </a:p>
          <a:p>
            <a:r>
              <a:rPr lang="en-US" dirty="0"/>
              <a:t>Survival</a:t>
            </a:r>
          </a:p>
          <a:p>
            <a:pPr marL="0" indent="0">
              <a:buNone/>
            </a:pPr>
            <a:endParaRPr lang="en-US" dirty="0"/>
          </a:p>
        </p:txBody>
      </p:sp>
      <p:pic>
        <p:nvPicPr>
          <p:cNvPr id="4" name="Picture 3" descr="Diagram&#10;&#10;Description automatically generated">
            <a:extLst>
              <a:ext uri="{FF2B5EF4-FFF2-40B4-BE49-F238E27FC236}">
                <a16:creationId xmlns:a16="http://schemas.microsoft.com/office/drawing/2014/main" id="{B7B3FF4E-156E-7816-1AC0-727DFCDC655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9615" b="5812"/>
          <a:stretch/>
        </p:blipFill>
        <p:spPr bwMode="auto">
          <a:xfrm>
            <a:off x="4248018" y="824068"/>
            <a:ext cx="7435982" cy="581104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737598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F8254-D949-024B-57FD-BE756AFC395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A67A15F-18C7-EC25-A23A-AAB9B0796252}"/>
              </a:ext>
            </a:extLst>
          </p:cNvPr>
          <p:cNvSpPr>
            <a:spLocks noGrp="1"/>
          </p:cNvSpPr>
          <p:nvPr>
            <p:ph idx="1"/>
          </p:nvPr>
        </p:nvSpPr>
        <p:spPr>
          <a:xfrm>
            <a:off x="426720" y="1825625"/>
            <a:ext cx="4572000" cy="4351338"/>
          </a:xfrm>
        </p:spPr>
        <p:txBody>
          <a:bodyPr/>
          <a:lstStyle/>
          <a:p>
            <a:pPr marL="0" indent="0">
              <a:buNone/>
            </a:pPr>
            <a:r>
              <a:rPr lang="en-US" dirty="0"/>
              <a:t>Then ask: </a:t>
            </a:r>
          </a:p>
          <a:p>
            <a:pPr marL="0" indent="0">
              <a:buNone/>
            </a:pPr>
            <a:r>
              <a:rPr lang="en-US" dirty="0"/>
              <a:t>What parameters can we change to get the predicted line closer to the observed points? </a:t>
            </a:r>
          </a:p>
        </p:txBody>
      </p:sp>
      <p:pic>
        <p:nvPicPr>
          <p:cNvPr id="6" name="Picture 5" descr="Chart&#10;&#10;Description automatically generated">
            <a:extLst>
              <a:ext uri="{FF2B5EF4-FFF2-40B4-BE49-F238E27FC236}">
                <a16:creationId xmlns:a16="http://schemas.microsoft.com/office/drawing/2014/main" id="{B1E32AA7-890C-2E0E-9562-6D4D46246140}"/>
              </a:ext>
            </a:extLst>
          </p:cNvPr>
          <p:cNvPicPr>
            <a:picLocks noChangeAspect="1"/>
          </p:cNvPicPr>
          <p:nvPr/>
        </p:nvPicPr>
        <p:blipFill rotWithShape="1">
          <a:blip r:embed="rId2">
            <a:extLst>
              <a:ext uri="{28A0092B-C50C-407E-A947-70E740481C1C}">
                <a14:useLocalDpi xmlns:a14="http://schemas.microsoft.com/office/drawing/2010/main" val="0"/>
              </a:ext>
            </a:extLst>
          </a:blip>
          <a:srcRect l="2213" t="8741" r="5343" b="2518"/>
          <a:stretch/>
        </p:blipFill>
        <p:spPr>
          <a:xfrm>
            <a:off x="5161281" y="219630"/>
            <a:ext cx="6268720" cy="6418740"/>
          </a:xfrm>
          <a:prstGeom prst="rect">
            <a:avLst/>
          </a:prstGeom>
        </p:spPr>
      </p:pic>
    </p:spTree>
    <p:extLst>
      <p:ext uri="{BB962C8B-B14F-4D97-AF65-F5344CB8AC3E}">
        <p14:creationId xmlns:p14="http://schemas.microsoft.com/office/powerpoint/2010/main" val="35255056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55AD2-41A5-4899-11CE-EAF54C58DE5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78B6176-8674-98E1-9A18-928DA12692E9}"/>
              </a:ext>
            </a:extLst>
          </p:cNvPr>
          <p:cNvSpPr>
            <a:spLocks noGrp="1"/>
          </p:cNvSpPr>
          <p:nvPr>
            <p:ph idx="1"/>
          </p:nvPr>
        </p:nvSpPr>
        <p:spPr>
          <a:xfrm>
            <a:off x="416560" y="1825625"/>
            <a:ext cx="5882640" cy="4351338"/>
          </a:xfrm>
        </p:spPr>
        <p:txBody>
          <a:bodyPr/>
          <a:lstStyle/>
          <a:p>
            <a:r>
              <a:rPr lang="en-US" dirty="0"/>
              <a:t>Correction factors that increase or decrease a parameter as oxygen gets lower</a:t>
            </a:r>
          </a:p>
          <a:p>
            <a:r>
              <a:rPr lang="en-US" dirty="0"/>
              <a:t>The exponential coefficient determines how strong of an effect hypoxia has on the parameter (how flat or curved the shape is)</a:t>
            </a:r>
          </a:p>
        </p:txBody>
      </p:sp>
      <p:pic>
        <p:nvPicPr>
          <p:cNvPr id="4" name="Picture 3" descr="Diagram&#10;&#10;Description automatically generated">
            <a:extLst>
              <a:ext uri="{FF2B5EF4-FFF2-40B4-BE49-F238E27FC236}">
                <a16:creationId xmlns:a16="http://schemas.microsoft.com/office/drawing/2014/main" id="{3836B3DB-3473-5FD8-5D80-2DF1FCBA547A}"/>
              </a:ext>
            </a:extLst>
          </p:cNvPr>
          <p:cNvPicPr>
            <a:picLocks noChangeAspect="1"/>
          </p:cNvPicPr>
          <p:nvPr/>
        </p:nvPicPr>
        <p:blipFill rotWithShape="1">
          <a:blip r:embed="rId2">
            <a:extLst>
              <a:ext uri="{28A0092B-C50C-407E-A947-70E740481C1C}">
                <a14:useLocalDpi xmlns:a14="http://schemas.microsoft.com/office/drawing/2010/main" val="0"/>
              </a:ext>
            </a:extLst>
          </a:blip>
          <a:srcRect l="7810" t="1119" r="9907" b="5632"/>
          <a:stretch/>
        </p:blipFill>
        <p:spPr bwMode="auto">
          <a:xfrm>
            <a:off x="6299200" y="1963896"/>
            <a:ext cx="5753294" cy="407479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514769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AA97E-54C2-5E1F-1418-02942A921D43}"/>
              </a:ext>
            </a:extLst>
          </p:cNvPr>
          <p:cNvSpPr>
            <a:spLocks noGrp="1"/>
          </p:cNvSpPr>
          <p:nvPr>
            <p:ph type="title"/>
          </p:nvPr>
        </p:nvSpPr>
        <p:spPr/>
        <p:txBody>
          <a:bodyPr/>
          <a:lstStyle/>
          <a:p>
            <a:endParaRPr lang="en-US"/>
          </a:p>
        </p:txBody>
      </p:sp>
      <p:graphicFrame>
        <p:nvGraphicFramePr>
          <p:cNvPr id="4" name="Content Placeholder 3">
            <a:extLst>
              <a:ext uri="{FF2B5EF4-FFF2-40B4-BE49-F238E27FC236}">
                <a16:creationId xmlns:a16="http://schemas.microsoft.com/office/drawing/2014/main" id="{FF83DAC9-9647-35B8-624A-0ABDBA5EBE70}"/>
              </a:ext>
            </a:extLst>
          </p:cNvPr>
          <p:cNvGraphicFramePr>
            <a:graphicFrameLocks noGrp="1"/>
          </p:cNvGraphicFramePr>
          <p:nvPr>
            <p:ph idx="1"/>
            <p:extLst>
              <p:ext uri="{D42A27DB-BD31-4B8C-83A1-F6EECF244321}">
                <p14:modId xmlns:p14="http://schemas.microsoft.com/office/powerpoint/2010/main" val="352522582"/>
              </p:ext>
            </p:extLst>
          </p:nvPr>
        </p:nvGraphicFramePr>
        <p:xfrm>
          <a:off x="528320" y="182888"/>
          <a:ext cx="11135360" cy="6482072"/>
        </p:xfrm>
        <a:graphic>
          <a:graphicData uri="http://schemas.openxmlformats.org/drawingml/2006/table">
            <a:tbl>
              <a:tblPr firstRow="1" firstCol="1" bandRow="1">
                <a:tableStyleId>{5C22544A-7EE6-4342-B048-85BDC9FD1C3A}</a:tableStyleId>
              </a:tblPr>
              <a:tblGrid>
                <a:gridCol w="2754028">
                  <a:extLst>
                    <a:ext uri="{9D8B030D-6E8A-4147-A177-3AD203B41FA5}">
                      <a16:colId xmlns:a16="http://schemas.microsoft.com/office/drawing/2014/main" val="3120687852"/>
                    </a:ext>
                  </a:extLst>
                </a:gridCol>
                <a:gridCol w="1942016">
                  <a:extLst>
                    <a:ext uri="{9D8B030D-6E8A-4147-A177-3AD203B41FA5}">
                      <a16:colId xmlns:a16="http://schemas.microsoft.com/office/drawing/2014/main" val="2203573674"/>
                    </a:ext>
                  </a:extLst>
                </a:gridCol>
                <a:gridCol w="2861918">
                  <a:extLst>
                    <a:ext uri="{9D8B030D-6E8A-4147-A177-3AD203B41FA5}">
                      <a16:colId xmlns:a16="http://schemas.microsoft.com/office/drawing/2014/main" val="1155612826"/>
                    </a:ext>
                  </a:extLst>
                </a:gridCol>
                <a:gridCol w="1124325">
                  <a:extLst>
                    <a:ext uri="{9D8B030D-6E8A-4147-A177-3AD203B41FA5}">
                      <a16:colId xmlns:a16="http://schemas.microsoft.com/office/drawing/2014/main" val="3484644902"/>
                    </a:ext>
                  </a:extLst>
                </a:gridCol>
                <a:gridCol w="1124325">
                  <a:extLst>
                    <a:ext uri="{9D8B030D-6E8A-4147-A177-3AD203B41FA5}">
                      <a16:colId xmlns:a16="http://schemas.microsoft.com/office/drawing/2014/main" val="1486733200"/>
                    </a:ext>
                  </a:extLst>
                </a:gridCol>
                <a:gridCol w="1328748">
                  <a:extLst>
                    <a:ext uri="{9D8B030D-6E8A-4147-A177-3AD203B41FA5}">
                      <a16:colId xmlns:a16="http://schemas.microsoft.com/office/drawing/2014/main" val="3144957813"/>
                    </a:ext>
                  </a:extLst>
                </a:gridCol>
              </a:tblGrid>
              <a:tr h="617342">
                <a:tc>
                  <a:txBody>
                    <a:bodyPr/>
                    <a:lstStyle/>
                    <a:p>
                      <a:pPr marL="0" marR="0">
                        <a:spcBef>
                          <a:spcPts val="0"/>
                        </a:spcBef>
                        <a:spcAft>
                          <a:spcPts val="0"/>
                        </a:spcAft>
                      </a:pPr>
                      <a:r>
                        <a:rPr lang="en-US" sz="1600" dirty="0">
                          <a:effectLst/>
                        </a:rPr>
                        <a:t>Parameter(s) affected by hypoxia</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Correction factor(s)</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Estimated Z [95% CI]</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AICc</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ΔAICc</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Akaike weight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42947608"/>
                  </a:ext>
                </a:extLst>
              </a:tr>
              <a:tr h="308670">
                <a:tc>
                  <a:txBody>
                    <a:bodyPr/>
                    <a:lstStyle/>
                    <a:p>
                      <a:pPr marL="0" marR="0">
                        <a:spcBef>
                          <a:spcPts val="0"/>
                        </a:spcBef>
                        <a:spcAft>
                          <a:spcPts val="0"/>
                        </a:spcAft>
                      </a:pPr>
                      <a:r>
                        <a:rPr lang="en-US" sz="1600" dirty="0" err="1">
                          <a:effectLst/>
                        </a:rPr>
                        <a:t>J</a:t>
                      </a:r>
                      <a:r>
                        <a:rPr lang="en-US" sz="1600" baseline="30000" dirty="0" err="1">
                          <a:effectLst/>
                        </a:rPr>
                        <a:t>a</a:t>
                      </a:r>
                      <a:r>
                        <a:rPr lang="en-US" sz="1600" baseline="-25000" dirty="0" err="1">
                          <a:effectLst/>
                        </a:rPr>
                        <a:t>Am</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c</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1.70 [1.69-2.70]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600.73</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16.08</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1.16e-4</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31326106"/>
                  </a:ext>
                </a:extLst>
              </a:tr>
              <a:tr h="308670">
                <a:tc>
                  <a:txBody>
                    <a:bodyPr/>
                    <a:lstStyle/>
                    <a:p>
                      <a:pPr marL="0" marR="0">
                        <a:spcBef>
                          <a:spcPts val="0"/>
                        </a:spcBef>
                        <a:spcAft>
                          <a:spcPts val="0"/>
                        </a:spcAft>
                      </a:pPr>
                      <a:r>
                        <a:rPr lang="en-US" sz="1600" dirty="0" err="1">
                          <a:effectLst/>
                        </a:rPr>
                        <a:t>y</a:t>
                      </a:r>
                      <a:r>
                        <a:rPr lang="en-US" sz="1600" baseline="-25000" dirty="0" err="1">
                          <a:effectLst/>
                        </a:rPr>
                        <a:t>VA</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c</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1.48 [1.20-3.21]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602.38</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17.73</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5.07e-5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70642494"/>
                  </a:ext>
                </a:extLst>
              </a:tr>
              <a:tr h="308670">
                <a:tc>
                  <a:txBody>
                    <a:bodyPr/>
                    <a:lstStyle/>
                    <a:p>
                      <a:pPr marL="0" marR="0">
                        <a:spcBef>
                          <a:spcPts val="0"/>
                        </a:spcBef>
                        <a:spcAft>
                          <a:spcPts val="0"/>
                        </a:spcAft>
                      </a:pPr>
                      <a:r>
                        <a:rPr lang="en-US" sz="1600">
                          <a:effectLst/>
                        </a:rPr>
                        <a:t>J</a:t>
                      </a:r>
                      <a:r>
                        <a:rPr lang="en-US" sz="1600" baseline="30000">
                          <a:effectLst/>
                        </a:rPr>
                        <a:t>v</a:t>
                      </a:r>
                      <a:r>
                        <a:rPr lang="en-US" sz="1600" baseline="-25000">
                          <a:effectLst/>
                        </a:rPr>
                        <a:t>M</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c</a:t>
                      </a:r>
                      <a:r>
                        <a:rPr lang="en-US" sz="1600" baseline="-25000" dirty="0">
                          <a:effectLst/>
                        </a:rPr>
                        <a:t>1</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0.365 [0.302-0.5178]</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599.42</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41956530"/>
                  </a:ext>
                </a:extLst>
              </a:tr>
              <a:tr h="308670">
                <a:tc>
                  <a:txBody>
                    <a:bodyPr/>
                    <a:lstStyle/>
                    <a:p>
                      <a:pPr marL="0" marR="0">
                        <a:spcBef>
                          <a:spcPts val="0"/>
                        </a:spcBef>
                        <a:spcAft>
                          <a:spcPts val="0"/>
                        </a:spcAft>
                      </a:pPr>
                      <a:r>
                        <a:rPr lang="en-US" sz="1600">
                          <a:effectLst/>
                        </a:rPr>
                        <a:t>μ</a:t>
                      </a:r>
                      <a:r>
                        <a:rPr lang="en-US" sz="1600" baseline="-25000">
                          <a:effectLst/>
                        </a:rPr>
                        <a:t>emb</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a:t>
                      </a:r>
                      <a:r>
                        <a:rPr lang="en-US" sz="1600" baseline="-25000">
                          <a:effectLst/>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0.626 [0.435-0.992]</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585.76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84067915"/>
                  </a:ext>
                </a:extLst>
              </a:tr>
              <a:tr h="308670">
                <a:tc>
                  <a:txBody>
                    <a:bodyPr/>
                    <a:lstStyle/>
                    <a:p>
                      <a:pPr marL="0" marR="0">
                        <a:spcBef>
                          <a:spcPts val="0"/>
                        </a:spcBef>
                        <a:spcAft>
                          <a:spcPts val="0"/>
                        </a:spcAft>
                      </a:pPr>
                      <a:r>
                        <a:rPr lang="en-US" sz="1600">
                          <a:effectLst/>
                        </a:rPr>
                        <a:t>μ</a:t>
                      </a:r>
                      <a:r>
                        <a:rPr lang="en-US" sz="1600" baseline="-25000">
                          <a:effectLst/>
                        </a:rPr>
                        <a:t>lar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a:t>
                      </a:r>
                      <a:r>
                        <a:rPr lang="en-US" sz="1600" baseline="-25000">
                          <a:effectLst/>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0.303 [0.201-0.492]</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575.06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15432958"/>
                  </a:ext>
                </a:extLst>
              </a:tr>
              <a:tr h="308670">
                <a:tc>
                  <a:txBody>
                    <a:bodyPr/>
                    <a:lstStyle/>
                    <a:p>
                      <a:pPr marL="0" marR="0">
                        <a:spcBef>
                          <a:spcPts val="0"/>
                        </a:spcBef>
                        <a:spcAft>
                          <a:spcPts val="0"/>
                        </a:spcAft>
                      </a:pPr>
                      <a:r>
                        <a:rPr lang="en-US" sz="1600">
                          <a:effectLst/>
                        </a:rPr>
                        <a:t>J</a:t>
                      </a:r>
                      <a:r>
                        <a:rPr lang="en-US" sz="1600" baseline="30000">
                          <a:effectLst/>
                        </a:rPr>
                        <a:t>a</a:t>
                      </a:r>
                      <a:r>
                        <a:rPr lang="en-US" sz="1600" baseline="-25000">
                          <a:effectLst/>
                        </a:rPr>
                        <a:t>Am</a:t>
                      </a:r>
                      <a:r>
                        <a:rPr lang="en-US" sz="1600">
                          <a:effectLst/>
                        </a:rPr>
                        <a:t> + J</a:t>
                      </a:r>
                      <a:r>
                        <a:rPr lang="en-US" sz="1600" baseline="30000">
                          <a:effectLst/>
                        </a:rPr>
                        <a:t>v</a:t>
                      </a:r>
                      <a:r>
                        <a:rPr lang="en-US" sz="1600" baseline="-25000">
                          <a:effectLst/>
                        </a:rPr>
                        <a:t>M</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 + c</a:t>
                      </a:r>
                      <a:r>
                        <a:rPr lang="en-US" sz="1600" baseline="-25000">
                          <a:effectLst/>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1.72 [1.72-2.69]</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600.65</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16.00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1.20e-4</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60572929"/>
                  </a:ext>
                </a:extLst>
              </a:tr>
              <a:tr h="308670">
                <a:tc>
                  <a:txBody>
                    <a:bodyPr/>
                    <a:lstStyle/>
                    <a:p>
                      <a:pPr marL="0" marR="0">
                        <a:spcBef>
                          <a:spcPts val="0"/>
                        </a:spcBef>
                        <a:spcAft>
                          <a:spcPts val="0"/>
                        </a:spcAft>
                      </a:pPr>
                      <a:r>
                        <a:rPr lang="en-US" sz="1600">
                          <a:effectLst/>
                        </a:rPr>
                        <a:t>y</a:t>
                      </a:r>
                      <a:r>
                        <a:rPr lang="en-US" sz="1600" baseline="-25000">
                          <a:effectLst/>
                        </a:rPr>
                        <a:t>VA</a:t>
                      </a:r>
                      <a:r>
                        <a:rPr lang="en-US" sz="1600">
                          <a:effectLst/>
                        </a:rPr>
                        <a:t> + J</a:t>
                      </a:r>
                      <a:r>
                        <a:rPr lang="en-US" sz="1600" baseline="30000">
                          <a:effectLst/>
                        </a:rPr>
                        <a:t>v</a:t>
                      </a:r>
                      <a:r>
                        <a:rPr lang="en-US" sz="1600" baseline="-25000">
                          <a:effectLst/>
                        </a:rPr>
                        <a:t>M</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 + c</a:t>
                      </a:r>
                      <a:r>
                        <a:rPr lang="en-US" sz="1600" baseline="-25000">
                          <a:effectLst/>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1.47 [1.22-3.08]</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602.23</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17.58</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5.46e-5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63673513"/>
                  </a:ext>
                </a:extLst>
              </a:tr>
              <a:tr h="308670">
                <a:tc>
                  <a:txBody>
                    <a:bodyPr/>
                    <a:lstStyle/>
                    <a:p>
                      <a:pPr marL="0" marR="0">
                        <a:spcBef>
                          <a:spcPts val="0"/>
                        </a:spcBef>
                        <a:spcAft>
                          <a:spcPts val="0"/>
                        </a:spcAft>
                      </a:pPr>
                      <a:r>
                        <a:rPr lang="en-US" sz="1600">
                          <a:effectLst/>
                        </a:rPr>
                        <a:t>J</a:t>
                      </a:r>
                      <a:r>
                        <a:rPr lang="en-US" sz="1600" baseline="30000">
                          <a:effectLst/>
                        </a:rPr>
                        <a:t>v</a:t>
                      </a:r>
                      <a:r>
                        <a:rPr lang="en-US" sz="1600" baseline="-25000">
                          <a:effectLst/>
                        </a:rPr>
                        <a:t>M</a:t>
                      </a:r>
                      <a:r>
                        <a:rPr lang="en-US" sz="1600">
                          <a:effectLst/>
                        </a:rPr>
                        <a:t> + μ</a:t>
                      </a:r>
                      <a:r>
                        <a:rPr lang="en-US" sz="1600" baseline="-25000">
                          <a:effectLst/>
                        </a:rPr>
                        <a:t>emb</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a:t>
                      </a:r>
                      <a:r>
                        <a:rPr lang="en-US" sz="1600" baseline="-25000">
                          <a:effectLst/>
                        </a:rPr>
                        <a:t>1</a:t>
                      </a:r>
                      <a:r>
                        <a:rPr lang="en-US" sz="1600">
                          <a:effectLst/>
                        </a:rPr>
                        <a:t> + c</a:t>
                      </a:r>
                      <a:r>
                        <a:rPr lang="en-US" sz="1600" baseline="-25000">
                          <a:effectLst/>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0.520 [0.374-0.851]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582.83</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11521569"/>
                  </a:ext>
                </a:extLst>
              </a:tr>
              <a:tr h="308670">
                <a:tc>
                  <a:txBody>
                    <a:bodyPr/>
                    <a:lstStyle/>
                    <a:p>
                      <a:pPr marL="0" marR="0">
                        <a:spcBef>
                          <a:spcPts val="0"/>
                        </a:spcBef>
                        <a:spcAft>
                          <a:spcPts val="0"/>
                        </a:spcAft>
                      </a:pPr>
                      <a:r>
                        <a:rPr lang="en-US" sz="1600">
                          <a:effectLst/>
                        </a:rPr>
                        <a:t>J</a:t>
                      </a:r>
                      <a:r>
                        <a:rPr lang="en-US" sz="1600" baseline="30000">
                          <a:effectLst/>
                        </a:rPr>
                        <a:t>a</a:t>
                      </a:r>
                      <a:r>
                        <a:rPr lang="en-US" sz="1600" baseline="-25000">
                          <a:effectLst/>
                        </a:rPr>
                        <a:t>Am</a:t>
                      </a:r>
                      <a:r>
                        <a:rPr lang="en-US" sz="1600">
                          <a:effectLst/>
                        </a:rPr>
                        <a:t> + μ</a:t>
                      </a:r>
                      <a:r>
                        <a:rPr lang="en-US" sz="1600" baseline="-25000">
                          <a:effectLst/>
                        </a:rPr>
                        <a:t>emb</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 + c</a:t>
                      </a:r>
                      <a:r>
                        <a:rPr lang="en-US" sz="1600" baseline="-25000">
                          <a:effectLst/>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1.70 [1.69-2.04]</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590.30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5.95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0.0213</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13162619"/>
                  </a:ext>
                </a:extLst>
              </a:tr>
              <a:tr h="308670">
                <a:tc>
                  <a:txBody>
                    <a:bodyPr/>
                    <a:lstStyle/>
                    <a:p>
                      <a:pPr marL="0" marR="0">
                        <a:spcBef>
                          <a:spcPts val="0"/>
                        </a:spcBef>
                        <a:spcAft>
                          <a:spcPts val="0"/>
                        </a:spcAft>
                      </a:pPr>
                      <a:r>
                        <a:rPr lang="en-US" sz="1600">
                          <a:effectLst/>
                        </a:rPr>
                        <a:t>y</a:t>
                      </a:r>
                      <a:r>
                        <a:rPr lang="en-US" sz="1600" baseline="-25000">
                          <a:effectLst/>
                        </a:rPr>
                        <a:t>VA</a:t>
                      </a:r>
                      <a:r>
                        <a:rPr lang="en-US" sz="1600">
                          <a:effectLst/>
                        </a:rPr>
                        <a:t> + μ</a:t>
                      </a:r>
                      <a:r>
                        <a:rPr lang="en-US" sz="1600" baseline="-25000">
                          <a:effectLst/>
                        </a:rPr>
                        <a:t>emb</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 + c</a:t>
                      </a:r>
                      <a:r>
                        <a:rPr lang="en-US" sz="1600" baseline="-25000">
                          <a:effectLst/>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1.31 [1.20-1.78]</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589.29</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4.64</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0.0353</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66702856"/>
                  </a:ext>
                </a:extLst>
              </a:tr>
              <a:tr h="308670">
                <a:tc>
                  <a:txBody>
                    <a:bodyPr/>
                    <a:lstStyle/>
                    <a:p>
                      <a:pPr marL="0" marR="0">
                        <a:spcBef>
                          <a:spcPts val="0"/>
                        </a:spcBef>
                        <a:spcAft>
                          <a:spcPts val="0"/>
                        </a:spcAft>
                      </a:pPr>
                      <a:r>
                        <a:rPr lang="en-US" sz="1600">
                          <a:effectLst/>
                        </a:rPr>
                        <a:t>J</a:t>
                      </a:r>
                      <a:r>
                        <a:rPr lang="en-US" sz="1600" baseline="30000">
                          <a:effectLst/>
                        </a:rPr>
                        <a:t>v</a:t>
                      </a:r>
                      <a:r>
                        <a:rPr lang="en-US" sz="1600" baseline="-25000">
                          <a:effectLst/>
                        </a:rPr>
                        <a:t>M</a:t>
                      </a:r>
                      <a:r>
                        <a:rPr lang="en-US" sz="1600">
                          <a:effectLst/>
                        </a:rPr>
                        <a:t> + μ</a:t>
                      </a:r>
                      <a:r>
                        <a:rPr lang="en-US" sz="1600" baseline="-25000">
                          <a:effectLst/>
                        </a:rPr>
                        <a:t>lar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a:t>
                      </a:r>
                      <a:r>
                        <a:rPr lang="en-US" sz="1600" baseline="-25000">
                          <a:effectLst/>
                        </a:rPr>
                        <a:t>1</a:t>
                      </a:r>
                      <a:r>
                        <a:rPr lang="en-US" sz="1600">
                          <a:effectLst/>
                        </a:rPr>
                        <a:t> + c</a:t>
                      </a:r>
                      <a:r>
                        <a:rPr lang="en-US" sz="1600" baseline="-25000">
                          <a:effectLst/>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0.354 [0.299-0.448]</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568.13</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2572771"/>
                  </a:ext>
                </a:extLst>
              </a:tr>
              <a:tr h="308670">
                <a:tc>
                  <a:txBody>
                    <a:bodyPr/>
                    <a:lstStyle/>
                    <a:p>
                      <a:pPr marL="0" marR="0">
                        <a:spcBef>
                          <a:spcPts val="0"/>
                        </a:spcBef>
                        <a:spcAft>
                          <a:spcPts val="0"/>
                        </a:spcAft>
                      </a:pPr>
                      <a:r>
                        <a:rPr lang="en-US" sz="1600">
                          <a:effectLst/>
                        </a:rPr>
                        <a:t>J</a:t>
                      </a:r>
                      <a:r>
                        <a:rPr lang="en-US" sz="1600" baseline="30000">
                          <a:effectLst/>
                        </a:rPr>
                        <a:t>a</a:t>
                      </a:r>
                      <a:r>
                        <a:rPr lang="en-US" sz="1600" baseline="-25000">
                          <a:effectLst/>
                        </a:rPr>
                        <a:t>Am</a:t>
                      </a:r>
                      <a:r>
                        <a:rPr lang="en-US" sz="1600">
                          <a:effectLst/>
                        </a:rPr>
                        <a:t> + μ</a:t>
                      </a:r>
                      <a:r>
                        <a:rPr lang="en-US" sz="1600" baseline="-25000">
                          <a:effectLst/>
                        </a:rPr>
                        <a:t>lar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 + c</a:t>
                      </a:r>
                      <a:r>
                        <a:rPr lang="en-US" sz="1600" baseline="-25000">
                          <a:effectLst/>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1.70 [1.69-2.25]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595.45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10.80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0.00162</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9641981"/>
                  </a:ext>
                </a:extLst>
              </a:tr>
              <a:tr h="308670">
                <a:tc>
                  <a:txBody>
                    <a:bodyPr/>
                    <a:lstStyle/>
                    <a:p>
                      <a:pPr marL="0" marR="0">
                        <a:spcBef>
                          <a:spcPts val="0"/>
                        </a:spcBef>
                        <a:spcAft>
                          <a:spcPts val="0"/>
                        </a:spcAft>
                      </a:pPr>
                      <a:r>
                        <a:rPr lang="en-US" sz="1600">
                          <a:effectLst/>
                        </a:rPr>
                        <a:t>y</a:t>
                      </a:r>
                      <a:r>
                        <a:rPr lang="en-US" sz="1600" baseline="-25000">
                          <a:effectLst/>
                        </a:rPr>
                        <a:t>VA</a:t>
                      </a:r>
                      <a:r>
                        <a:rPr lang="en-US" sz="1600">
                          <a:effectLst/>
                        </a:rPr>
                        <a:t> + μ</a:t>
                      </a:r>
                      <a:r>
                        <a:rPr lang="en-US" sz="1600" baseline="-25000">
                          <a:effectLst/>
                        </a:rPr>
                        <a:t>lar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 + c</a:t>
                      </a:r>
                      <a:r>
                        <a:rPr lang="en-US" sz="1600" baseline="-25000">
                          <a:effectLst/>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1.34 [1.20-1.98]</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594.67</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10.02</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0.00239</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91782911"/>
                  </a:ext>
                </a:extLst>
              </a:tr>
              <a:tr h="308670">
                <a:tc>
                  <a:txBody>
                    <a:bodyPr/>
                    <a:lstStyle/>
                    <a:p>
                      <a:pPr marL="0" marR="0">
                        <a:spcBef>
                          <a:spcPts val="0"/>
                        </a:spcBef>
                        <a:spcAft>
                          <a:spcPts val="0"/>
                        </a:spcAft>
                      </a:pPr>
                      <a:r>
                        <a:rPr lang="en-US" sz="1600">
                          <a:effectLst/>
                        </a:rPr>
                        <a:t>μ</a:t>
                      </a:r>
                      <a:r>
                        <a:rPr lang="en-US" sz="1600" baseline="-25000">
                          <a:effectLst/>
                        </a:rPr>
                        <a:t>emb</a:t>
                      </a:r>
                      <a:r>
                        <a:rPr lang="en-US" sz="1600">
                          <a:effectLst/>
                        </a:rPr>
                        <a:t> + μ</a:t>
                      </a:r>
                      <a:r>
                        <a:rPr lang="en-US" sz="1600" baseline="-25000">
                          <a:effectLst/>
                        </a:rPr>
                        <a:t>lar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a:t>
                      </a:r>
                      <a:r>
                        <a:rPr lang="en-US" sz="1600" baseline="-25000">
                          <a:effectLst/>
                        </a:rPr>
                        <a:t>1</a:t>
                      </a:r>
                      <a:r>
                        <a:rPr lang="en-US" sz="1600">
                          <a:effectLst/>
                        </a:rPr>
                        <a:t> + c</a:t>
                      </a:r>
                      <a:r>
                        <a:rPr lang="en-US" sz="1600" baseline="-25000">
                          <a:effectLst/>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0.766 [0.543-1.15]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580.11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24847003"/>
                  </a:ext>
                </a:extLst>
              </a:tr>
              <a:tr h="308670">
                <a:tc>
                  <a:txBody>
                    <a:bodyPr/>
                    <a:lstStyle/>
                    <a:p>
                      <a:pPr marL="0" marR="0">
                        <a:spcBef>
                          <a:spcPts val="0"/>
                        </a:spcBef>
                        <a:spcAft>
                          <a:spcPts val="0"/>
                        </a:spcAft>
                      </a:pPr>
                      <a:r>
                        <a:rPr lang="en-US" sz="1600">
                          <a:effectLst/>
                        </a:rPr>
                        <a:t>J</a:t>
                      </a:r>
                      <a:r>
                        <a:rPr lang="en-US" sz="1600" baseline="30000">
                          <a:effectLst/>
                        </a:rPr>
                        <a:t>a</a:t>
                      </a:r>
                      <a:r>
                        <a:rPr lang="en-US" sz="1600" baseline="-25000">
                          <a:effectLst/>
                        </a:rPr>
                        <a:t>Am</a:t>
                      </a:r>
                      <a:r>
                        <a:rPr lang="en-US" sz="1600">
                          <a:effectLst/>
                        </a:rPr>
                        <a:t> + μ</a:t>
                      </a:r>
                      <a:r>
                        <a:rPr lang="en-US" sz="1600" baseline="-25000">
                          <a:effectLst/>
                        </a:rPr>
                        <a:t>emb</a:t>
                      </a:r>
                      <a:r>
                        <a:rPr lang="en-US" sz="1600">
                          <a:effectLst/>
                        </a:rPr>
                        <a:t> + μ</a:t>
                      </a:r>
                      <a:r>
                        <a:rPr lang="en-US" sz="1600" baseline="-25000">
                          <a:effectLst/>
                        </a:rPr>
                        <a:t>lar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 + c</a:t>
                      </a:r>
                      <a:r>
                        <a:rPr lang="en-US" sz="1600" baseline="-25000">
                          <a:effectLst/>
                        </a:rPr>
                        <a:t>1</a:t>
                      </a:r>
                      <a:r>
                        <a:rPr lang="en-US" sz="1600">
                          <a:effectLst/>
                        </a:rPr>
                        <a:t> + c</a:t>
                      </a:r>
                      <a:r>
                        <a:rPr lang="en-US" sz="1600" baseline="-25000">
                          <a:effectLst/>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1.70 [1.69-2.02]</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586.75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2.10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0.126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50533920"/>
                  </a:ext>
                </a:extLst>
              </a:tr>
              <a:tr h="308670">
                <a:tc>
                  <a:txBody>
                    <a:bodyPr/>
                    <a:lstStyle/>
                    <a:p>
                      <a:pPr marL="0" marR="0">
                        <a:spcBef>
                          <a:spcPts val="0"/>
                        </a:spcBef>
                        <a:spcAft>
                          <a:spcPts val="0"/>
                        </a:spcAft>
                      </a:pPr>
                      <a:r>
                        <a:rPr lang="en-US" sz="1600">
                          <a:effectLst/>
                        </a:rPr>
                        <a:t>y</a:t>
                      </a:r>
                      <a:r>
                        <a:rPr lang="en-US" sz="1600" baseline="-25000">
                          <a:effectLst/>
                        </a:rPr>
                        <a:t>VA</a:t>
                      </a:r>
                      <a:r>
                        <a:rPr lang="en-US" sz="1600">
                          <a:effectLst/>
                        </a:rPr>
                        <a:t> + μ</a:t>
                      </a:r>
                      <a:r>
                        <a:rPr lang="en-US" sz="1600" baseline="-25000">
                          <a:effectLst/>
                        </a:rPr>
                        <a:t>emb</a:t>
                      </a:r>
                      <a:r>
                        <a:rPr lang="en-US" sz="1600">
                          <a:effectLst/>
                        </a:rPr>
                        <a:t> + μ</a:t>
                      </a:r>
                      <a:r>
                        <a:rPr lang="en-US" sz="1600" baseline="-25000">
                          <a:effectLst/>
                        </a:rPr>
                        <a:t>lar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 + c</a:t>
                      </a:r>
                      <a:r>
                        <a:rPr lang="en-US" sz="1600" baseline="-25000">
                          <a:effectLst/>
                        </a:rPr>
                        <a:t>1</a:t>
                      </a:r>
                      <a:r>
                        <a:rPr lang="en-US" sz="1600">
                          <a:effectLst/>
                        </a:rPr>
                        <a:t> + c</a:t>
                      </a:r>
                      <a:r>
                        <a:rPr lang="en-US" sz="1600" baseline="-25000">
                          <a:effectLst/>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1.32 [1.20-1.76]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584.78</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0.13</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0.336</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3458253"/>
                  </a:ext>
                </a:extLst>
              </a:tr>
              <a:tr h="308670">
                <a:tc>
                  <a:txBody>
                    <a:bodyPr/>
                    <a:lstStyle/>
                    <a:p>
                      <a:pPr marL="0" marR="0">
                        <a:spcBef>
                          <a:spcPts val="0"/>
                        </a:spcBef>
                        <a:spcAft>
                          <a:spcPts val="0"/>
                        </a:spcAft>
                      </a:pPr>
                      <a:r>
                        <a:rPr lang="en-US" sz="1600">
                          <a:effectLst/>
                        </a:rPr>
                        <a:t>J</a:t>
                      </a:r>
                      <a:r>
                        <a:rPr lang="en-US" sz="1600" baseline="30000">
                          <a:effectLst/>
                        </a:rPr>
                        <a:t>v</a:t>
                      </a:r>
                      <a:r>
                        <a:rPr lang="en-US" sz="1600" baseline="-25000">
                          <a:effectLst/>
                        </a:rPr>
                        <a:t>M</a:t>
                      </a:r>
                      <a:r>
                        <a:rPr lang="en-US" sz="1600">
                          <a:effectLst/>
                        </a:rPr>
                        <a:t> + μ</a:t>
                      </a:r>
                      <a:r>
                        <a:rPr lang="en-US" sz="1600" baseline="-25000">
                          <a:effectLst/>
                        </a:rPr>
                        <a:t>emb</a:t>
                      </a:r>
                      <a:r>
                        <a:rPr lang="en-US" sz="1600">
                          <a:effectLst/>
                        </a:rPr>
                        <a:t> + μ</a:t>
                      </a:r>
                      <a:r>
                        <a:rPr lang="en-US" sz="1600" baseline="-25000">
                          <a:effectLst/>
                        </a:rPr>
                        <a:t>lar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a:t>
                      </a:r>
                      <a:r>
                        <a:rPr lang="en-US" sz="1600" baseline="-25000">
                          <a:effectLst/>
                        </a:rPr>
                        <a:t>1</a:t>
                      </a:r>
                      <a:r>
                        <a:rPr lang="en-US" sz="1600">
                          <a:effectLst/>
                        </a:rPr>
                        <a:t> + c</a:t>
                      </a:r>
                      <a:r>
                        <a:rPr lang="en-US" sz="1600" baseline="-25000">
                          <a:effectLst/>
                        </a:rPr>
                        <a:t>1</a:t>
                      </a:r>
                      <a:r>
                        <a:rPr lang="en-US" sz="1600">
                          <a:effectLst/>
                        </a:rPr>
                        <a:t> + c</a:t>
                      </a:r>
                      <a:r>
                        <a:rPr lang="en-US" sz="1600" baseline="-25000">
                          <a:effectLst/>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0.712 [0.482-1.09]</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578.82</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40162229"/>
                  </a:ext>
                </a:extLst>
              </a:tr>
              <a:tr h="308670">
                <a:tc>
                  <a:txBody>
                    <a:bodyPr/>
                    <a:lstStyle/>
                    <a:p>
                      <a:pPr marL="0" marR="0">
                        <a:spcBef>
                          <a:spcPts val="0"/>
                        </a:spcBef>
                        <a:spcAft>
                          <a:spcPts val="0"/>
                        </a:spcAft>
                      </a:pPr>
                      <a:r>
                        <a:rPr lang="en-US" sz="1600">
                          <a:effectLst/>
                        </a:rPr>
                        <a:t>J</a:t>
                      </a:r>
                      <a:r>
                        <a:rPr lang="en-US" sz="1600" baseline="30000">
                          <a:effectLst/>
                        </a:rPr>
                        <a:t>a</a:t>
                      </a:r>
                      <a:r>
                        <a:rPr lang="en-US" sz="1600" baseline="-25000">
                          <a:effectLst/>
                        </a:rPr>
                        <a:t>Am</a:t>
                      </a:r>
                      <a:r>
                        <a:rPr lang="en-US" sz="1600">
                          <a:effectLst/>
                        </a:rPr>
                        <a:t> + J</a:t>
                      </a:r>
                      <a:r>
                        <a:rPr lang="en-US" sz="1600" baseline="30000">
                          <a:effectLst/>
                        </a:rPr>
                        <a:t>v</a:t>
                      </a:r>
                      <a:r>
                        <a:rPr lang="en-US" sz="1600" baseline="-25000">
                          <a:effectLst/>
                        </a:rPr>
                        <a:t>M</a:t>
                      </a:r>
                      <a:r>
                        <a:rPr lang="en-US" sz="1600">
                          <a:effectLst/>
                        </a:rPr>
                        <a:t> + μ</a:t>
                      </a:r>
                      <a:r>
                        <a:rPr lang="en-US" sz="1600" baseline="-25000">
                          <a:effectLst/>
                        </a:rPr>
                        <a:t>emb</a:t>
                      </a:r>
                      <a:r>
                        <a:rPr lang="en-US" sz="1600">
                          <a:effectLst/>
                        </a:rPr>
                        <a:t> + μ</a:t>
                      </a:r>
                      <a:r>
                        <a:rPr lang="en-US" sz="1600" baseline="-25000">
                          <a:effectLst/>
                        </a:rPr>
                        <a:t>lar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 + c</a:t>
                      </a:r>
                      <a:r>
                        <a:rPr lang="en-US" sz="1600" baseline="-25000">
                          <a:effectLst/>
                        </a:rPr>
                        <a:t>1</a:t>
                      </a:r>
                      <a:r>
                        <a:rPr lang="en-US" sz="1600">
                          <a:effectLst/>
                        </a:rPr>
                        <a:t> + c</a:t>
                      </a:r>
                      <a:r>
                        <a:rPr lang="en-US" sz="1600" baseline="-25000">
                          <a:effectLst/>
                        </a:rPr>
                        <a:t>1</a:t>
                      </a:r>
                      <a:r>
                        <a:rPr lang="en-US" sz="1600">
                          <a:effectLst/>
                        </a:rPr>
                        <a:t> + c</a:t>
                      </a:r>
                      <a:r>
                        <a:rPr lang="en-US" sz="1600" baseline="-25000">
                          <a:effectLst/>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1.72 [1.72-2.04]</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586.86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2.21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0.119</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99142621"/>
                  </a:ext>
                </a:extLst>
              </a:tr>
              <a:tr h="308670">
                <a:tc>
                  <a:txBody>
                    <a:bodyPr/>
                    <a:lstStyle/>
                    <a:p>
                      <a:pPr marL="0" marR="0">
                        <a:spcBef>
                          <a:spcPts val="0"/>
                        </a:spcBef>
                        <a:spcAft>
                          <a:spcPts val="0"/>
                        </a:spcAft>
                      </a:pPr>
                      <a:r>
                        <a:rPr lang="en-US" sz="1600">
                          <a:effectLst/>
                        </a:rPr>
                        <a:t>y</a:t>
                      </a:r>
                      <a:r>
                        <a:rPr lang="en-US" sz="1600" baseline="-25000">
                          <a:effectLst/>
                        </a:rPr>
                        <a:t>VA</a:t>
                      </a:r>
                      <a:r>
                        <a:rPr lang="en-US" sz="1600">
                          <a:effectLst/>
                        </a:rPr>
                        <a:t> + J</a:t>
                      </a:r>
                      <a:r>
                        <a:rPr lang="en-US" sz="1600" baseline="30000">
                          <a:effectLst/>
                        </a:rPr>
                        <a:t>v</a:t>
                      </a:r>
                      <a:r>
                        <a:rPr lang="en-US" sz="1600" baseline="-25000">
                          <a:effectLst/>
                        </a:rPr>
                        <a:t>M</a:t>
                      </a:r>
                      <a:r>
                        <a:rPr lang="en-US" sz="1600">
                          <a:effectLst/>
                        </a:rPr>
                        <a:t> + μ</a:t>
                      </a:r>
                      <a:r>
                        <a:rPr lang="en-US" sz="1600" baseline="-25000">
                          <a:effectLst/>
                        </a:rPr>
                        <a:t>emb</a:t>
                      </a:r>
                      <a:r>
                        <a:rPr lang="en-US" sz="1600">
                          <a:effectLst/>
                        </a:rPr>
                        <a:t> + μ</a:t>
                      </a:r>
                      <a:r>
                        <a:rPr lang="en-US" sz="1600" baseline="-25000">
                          <a:effectLst/>
                        </a:rPr>
                        <a:t>lar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 + c</a:t>
                      </a:r>
                      <a:r>
                        <a:rPr lang="en-US" sz="1600" baseline="-25000">
                          <a:effectLst/>
                        </a:rPr>
                        <a:t>1</a:t>
                      </a:r>
                      <a:r>
                        <a:rPr lang="en-US" sz="1600">
                          <a:effectLst/>
                        </a:rPr>
                        <a:t> + c</a:t>
                      </a:r>
                      <a:r>
                        <a:rPr lang="en-US" sz="1600" baseline="-25000">
                          <a:effectLst/>
                        </a:rPr>
                        <a:t>1</a:t>
                      </a:r>
                      <a:r>
                        <a:rPr lang="en-US" sz="1600">
                          <a:effectLst/>
                        </a:rPr>
                        <a:t> + c</a:t>
                      </a:r>
                      <a:r>
                        <a:rPr lang="en-US" sz="1600" baseline="-25000">
                          <a:effectLst/>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1.31 [1.22-1.75]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584.65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0.359</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39517243"/>
                  </a:ext>
                </a:extLst>
              </a:tr>
            </a:tbl>
          </a:graphicData>
        </a:graphic>
      </p:graphicFrame>
    </p:spTree>
    <p:extLst>
      <p:ext uri="{BB962C8B-B14F-4D97-AF65-F5344CB8AC3E}">
        <p14:creationId xmlns:p14="http://schemas.microsoft.com/office/powerpoint/2010/main" val="720714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8C241-AF14-DA8B-C908-6061337075D0}"/>
              </a:ext>
            </a:extLst>
          </p:cNvPr>
          <p:cNvSpPr>
            <a:spLocks noGrp="1"/>
          </p:cNvSpPr>
          <p:nvPr>
            <p:ph type="title"/>
          </p:nvPr>
        </p:nvSpPr>
        <p:spPr>
          <a:xfrm>
            <a:off x="198120" y="-81915"/>
            <a:ext cx="10515600" cy="1325563"/>
          </a:xfrm>
        </p:spPr>
        <p:txBody>
          <a:bodyPr/>
          <a:lstStyle/>
          <a:p>
            <a:r>
              <a:rPr lang="en-US" dirty="0"/>
              <a:t>Chapter 4 Results</a:t>
            </a:r>
          </a:p>
        </p:txBody>
      </p:sp>
      <p:sp>
        <p:nvSpPr>
          <p:cNvPr id="3" name="Content Placeholder 2">
            <a:extLst>
              <a:ext uri="{FF2B5EF4-FFF2-40B4-BE49-F238E27FC236}">
                <a16:creationId xmlns:a16="http://schemas.microsoft.com/office/drawing/2014/main" id="{2FB66D34-85CF-281E-5451-D90A2B270681}"/>
              </a:ext>
            </a:extLst>
          </p:cNvPr>
          <p:cNvSpPr>
            <a:spLocks noGrp="1"/>
          </p:cNvSpPr>
          <p:nvPr>
            <p:ph idx="1"/>
          </p:nvPr>
        </p:nvSpPr>
        <p:spPr>
          <a:xfrm>
            <a:off x="294640" y="1825625"/>
            <a:ext cx="4856480" cy="4351338"/>
          </a:xfrm>
        </p:spPr>
        <p:txBody>
          <a:bodyPr/>
          <a:lstStyle/>
          <a:p>
            <a:r>
              <a:rPr lang="en-US" dirty="0"/>
              <a:t>Best fit applies correction factors to:</a:t>
            </a:r>
          </a:p>
          <a:p>
            <a:pPr lvl="1"/>
            <a:r>
              <a:rPr lang="en-US" dirty="0"/>
              <a:t>Conversion efficiency of assimilates to growth</a:t>
            </a:r>
          </a:p>
          <a:p>
            <a:pPr lvl="1"/>
            <a:r>
              <a:rPr lang="en-US" dirty="0"/>
              <a:t>Pre- and post-hatch survival</a:t>
            </a:r>
          </a:p>
          <a:p>
            <a:pPr lvl="1"/>
            <a:endParaRPr lang="en-US" dirty="0"/>
          </a:p>
          <a:p>
            <a:r>
              <a:rPr lang="en-US" dirty="0"/>
              <a:t>Conversion efficiency alone has some effect on total length, hatch timing, and survival</a:t>
            </a:r>
          </a:p>
        </p:txBody>
      </p:sp>
      <p:pic>
        <p:nvPicPr>
          <p:cNvPr id="4" name="Picture 3" descr="Chart, diagram&#10;&#10;Description automatically generated">
            <a:extLst>
              <a:ext uri="{FF2B5EF4-FFF2-40B4-BE49-F238E27FC236}">
                <a16:creationId xmlns:a16="http://schemas.microsoft.com/office/drawing/2014/main" id="{72292C99-2DD5-F287-DBFA-B7659166112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702" b="1883"/>
          <a:stretch/>
        </p:blipFill>
        <p:spPr bwMode="auto">
          <a:xfrm>
            <a:off x="5293360" y="236735"/>
            <a:ext cx="6490970" cy="639822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554484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8C241-AF14-DA8B-C908-6061337075D0}"/>
              </a:ext>
            </a:extLst>
          </p:cNvPr>
          <p:cNvSpPr>
            <a:spLocks noGrp="1"/>
          </p:cNvSpPr>
          <p:nvPr>
            <p:ph type="title"/>
          </p:nvPr>
        </p:nvSpPr>
        <p:spPr>
          <a:xfrm>
            <a:off x="198120" y="-81915"/>
            <a:ext cx="10515600" cy="1325563"/>
          </a:xfrm>
        </p:spPr>
        <p:txBody>
          <a:bodyPr/>
          <a:lstStyle/>
          <a:p>
            <a:r>
              <a:rPr lang="en-US" dirty="0"/>
              <a:t>Chapter 4 Results</a:t>
            </a:r>
          </a:p>
        </p:txBody>
      </p:sp>
      <p:sp>
        <p:nvSpPr>
          <p:cNvPr id="3" name="Content Placeholder 2">
            <a:extLst>
              <a:ext uri="{FF2B5EF4-FFF2-40B4-BE49-F238E27FC236}">
                <a16:creationId xmlns:a16="http://schemas.microsoft.com/office/drawing/2014/main" id="{2FB66D34-85CF-281E-5451-D90A2B270681}"/>
              </a:ext>
            </a:extLst>
          </p:cNvPr>
          <p:cNvSpPr>
            <a:spLocks noGrp="1"/>
          </p:cNvSpPr>
          <p:nvPr>
            <p:ph idx="1"/>
          </p:nvPr>
        </p:nvSpPr>
        <p:spPr>
          <a:xfrm>
            <a:off x="294640" y="1825625"/>
            <a:ext cx="4856480" cy="4351338"/>
          </a:xfrm>
        </p:spPr>
        <p:txBody>
          <a:bodyPr/>
          <a:lstStyle/>
          <a:p>
            <a:r>
              <a:rPr lang="en-US" dirty="0"/>
              <a:t>Best fit applies correction factors to:</a:t>
            </a:r>
          </a:p>
          <a:p>
            <a:pPr lvl="1"/>
            <a:r>
              <a:rPr lang="en-US" dirty="0"/>
              <a:t>Conversion efficiency of assimilates to growth</a:t>
            </a:r>
          </a:p>
          <a:p>
            <a:pPr lvl="1"/>
            <a:r>
              <a:rPr lang="en-US" dirty="0"/>
              <a:t>Pre- and post-hatch survival</a:t>
            </a:r>
          </a:p>
          <a:p>
            <a:pPr lvl="1"/>
            <a:endParaRPr lang="en-US" dirty="0"/>
          </a:p>
          <a:p>
            <a:r>
              <a:rPr lang="en-US" b="1" dirty="0"/>
              <a:t>Conversion efficiency alone has some effect on total length, hatch timing, and survival</a:t>
            </a:r>
          </a:p>
        </p:txBody>
      </p:sp>
      <p:pic>
        <p:nvPicPr>
          <p:cNvPr id="8" name="Picture 7" descr="Chart&#10;&#10;Description automatically generated">
            <a:extLst>
              <a:ext uri="{FF2B5EF4-FFF2-40B4-BE49-F238E27FC236}">
                <a16:creationId xmlns:a16="http://schemas.microsoft.com/office/drawing/2014/main" id="{E9D9DE55-55BD-4BE8-5621-E83791886903}"/>
              </a:ext>
            </a:extLst>
          </p:cNvPr>
          <p:cNvPicPr>
            <a:picLocks noChangeAspect="1"/>
          </p:cNvPicPr>
          <p:nvPr/>
        </p:nvPicPr>
        <p:blipFill rotWithShape="1">
          <a:blip r:embed="rId2">
            <a:extLst>
              <a:ext uri="{28A0092B-C50C-407E-A947-70E740481C1C}">
                <a14:useLocalDpi xmlns:a14="http://schemas.microsoft.com/office/drawing/2010/main" val="0"/>
              </a:ext>
            </a:extLst>
          </a:blip>
          <a:srcRect l="1961" t="-147" r="2750" b="1925"/>
          <a:stretch/>
        </p:blipFill>
        <p:spPr>
          <a:xfrm>
            <a:off x="5750559" y="161498"/>
            <a:ext cx="5943601" cy="6535003"/>
          </a:xfrm>
          <a:prstGeom prst="rect">
            <a:avLst/>
          </a:prstGeom>
          <a:ln w="28575">
            <a:solidFill>
              <a:schemeClr val="accent1"/>
            </a:solidFill>
          </a:ln>
        </p:spPr>
      </p:pic>
      <p:sp>
        <p:nvSpPr>
          <p:cNvPr id="9" name="TextBox 8">
            <a:extLst>
              <a:ext uri="{FF2B5EF4-FFF2-40B4-BE49-F238E27FC236}">
                <a16:creationId xmlns:a16="http://schemas.microsoft.com/office/drawing/2014/main" id="{635C6C22-60A7-C14A-3FBC-017D233093C3}"/>
              </a:ext>
            </a:extLst>
          </p:cNvPr>
          <p:cNvSpPr txBox="1"/>
          <p:nvPr/>
        </p:nvSpPr>
        <p:spPr>
          <a:xfrm>
            <a:off x="5750559" y="161498"/>
            <a:ext cx="5943601" cy="369332"/>
          </a:xfrm>
          <a:prstGeom prst="rect">
            <a:avLst/>
          </a:prstGeom>
          <a:noFill/>
        </p:spPr>
        <p:txBody>
          <a:bodyPr wrap="square" rtlCol="0">
            <a:spAutoFit/>
          </a:bodyPr>
          <a:lstStyle/>
          <a:p>
            <a:r>
              <a:rPr lang="en-US" dirty="0">
                <a:solidFill>
                  <a:schemeClr val="tx2">
                    <a:lumMod val="10000"/>
                  </a:schemeClr>
                </a:solidFill>
              </a:rPr>
              <a:t>Applying correction factor to conversion efficiency only</a:t>
            </a:r>
          </a:p>
        </p:txBody>
      </p:sp>
    </p:spTree>
    <p:extLst>
      <p:ext uri="{BB962C8B-B14F-4D97-AF65-F5344CB8AC3E}">
        <p14:creationId xmlns:p14="http://schemas.microsoft.com/office/powerpoint/2010/main" val="26914235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8B72A-D806-9867-C503-12FFC50AEFBE}"/>
              </a:ext>
            </a:extLst>
          </p:cNvPr>
          <p:cNvSpPr>
            <a:spLocks noGrp="1"/>
          </p:cNvSpPr>
          <p:nvPr>
            <p:ph type="title"/>
          </p:nvPr>
        </p:nvSpPr>
        <p:spPr/>
        <p:txBody>
          <a:bodyPr/>
          <a:lstStyle/>
          <a:p>
            <a:r>
              <a:rPr lang="en-US" dirty="0"/>
              <a:t>Calculated parameter values at each oxygen level</a:t>
            </a:r>
          </a:p>
        </p:txBody>
      </p:sp>
      <p:graphicFrame>
        <p:nvGraphicFramePr>
          <p:cNvPr id="4" name="Content Placeholder 3">
            <a:extLst>
              <a:ext uri="{FF2B5EF4-FFF2-40B4-BE49-F238E27FC236}">
                <a16:creationId xmlns:a16="http://schemas.microsoft.com/office/drawing/2014/main" id="{F0371CAF-927D-4597-21A2-02288F61DD3E}"/>
              </a:ext>
            </a:extLst>
          </p:cNvPr>
          <p:cNvGraphicFramePr>
            <a:graphicFrameLocks noGrp="1"/>
          </p:cNvGraphicFramePr>
          <p:nvPr>
            <p:ph idx="1"/>
            <p:extLst>
              <p:ext uri="{D42A27DB-BD31-4B8C-83A1-F6EECF244321}">
                <p14:modId xmlns:p14="http://schemas.microsoft.com/office/powerpoint/2010/main" val="2557673756"/>
              </p:ext>
            </p:extLst>
          </p:nvPr>
        </p:nvGraphicFramePr>
        <p:xfrm>
          <a:off x="1158240" y="2331720"/>
          <a:ext cx="9875520" cy="2194560"/>
        </p:xfrm>
        <a:graphic>
          <a:graphicData uri="http://schemas.openxmlformats.org/drawingml/2006/table">
            <a:tbl>
              <a:tblPr firstRow="1" firstCol="1" bandRow="1">
                <a:tableStyleId>{5C22544A-7EE6-4342-B048-85BDC9FD1C3A}</a:tableStyleId>
              </a:tblPr>
              <a:tblGrid>
                <a:gridCol w="1975104">
                  <a:extLst>
                    <a:ext uri="{9D8B030D-6E8A-4147-A177-3AD203B41FA5}">
                      <a16:colId xmlns:a16="http://schemas.microsoft.com/office/drawing/2014/main" val="3381653883"/>
                    </a:ext>
                  </a:extLst>
                </a:gridCol>
                <a:gridCol w="1975104">
                  <a:extLst>
                    <a:ext uri="{9D8B030D-6E8A-4147-A177-3AD203B41FA5}">
                      <a16:colId xmlns:a16="http://schemas.microsoft.com/office/drawing/2014/main" val="3737845502"/>
                    </a:ext>
                  </a:extLst>
                </a:gridCol>
                <a:gridCol w="1975104">
                  <a:extLst>
                    <a:ext uri="{9D8B030D-6E8A-4147-A177-3AD203B41FA5}">
                      <a16:colId xmlns:a16="http://schemas.microsoft.com/office/drawing/2014/main" val="2529538331"/>
                    </a:ext>
                  </a:extLst>
                </a:gridCol>
                <a:gridCol w="1975104">
                  <a:extLst>
                    <a:ext uri="{9D8B030D-6E8A-4147-A177-3AD203B41FA5}">
                      <a16:colId xmlns:a16="http://schemas.microsoft.com/office/drawing/2014/main" val="1503642343"/>
                    </a:ext>
                  </a:extLst>
                </a:gridCol>
                <a:gridCol w="1975104">
                  <a:extLst>
                    <a:ext uri="{9D8B030D-6E8A-4147-A177-3AD203B41FA5}">
                      <a16:colId xmlns:a16="http://schemas.microsoft.com/office/drawing/2014/main" val="3145431411"/>
                    </a:ext>
                  </a:extLst>
                </a:gridCol>
              </a:tblGrid>
              <a:tr h="0">
                <a:tc rowSpan="2">
                  <a:txBody>
                    <a:bodyPr/>
                    <a:lstStyle/>
                    <a:p>
                      <a:pPr marL="0" marR="0">
                        <a:lnSpc>
                          <a:spcPct val="100000"/>
                        </a:lnSpc>
                        <a:spcBef>
                          <a:spcPts val="0"/>
                        </a:spcBef>
                        <a:spcAft>
                          <a:spcPts val="0"/>
                        </a:spcAft>
                      </a:pPr>
                      <a:r>
                        <a:rPr lang="en-US" sz="1800" dirty="0">
                          <a:effectLst/>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gridSpan="4">
                  <a:txBody>
                    <a:bodyPr/>
                    <a:lstStyle/>
                    <a:p>
                      <a:pPr marL="0" marR="0">
                        <a:lnSpc>
                          <a:spcPct val="100000"/>
                        </a:lnSpc>
                        <a:spcBef>
                          <a:spcPts val="0"/>
                        </a:spcBef>
                        <a:spcAft>
                          <a:spcPts val="0"/>
                        </a:spcAft>
                      </a:pPr>
                      <a:r>
                        <a:rPr lang="en-US" sz="1800">
                          <a:effectLst/>
                        </a:rPr>
                        <a:t>Product of correction factor and initial parameter value</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39768761"/>
                  </a:ext>
                </a:extLst>
              </a:tr>
              <a:tr h="0">
                <a:tc vMerge="1">
                  <a:txBody>
                    <a:bodyPr/>
                    <a:lstStyle/>
                    <a:p>
                      <a:endParaRPr lang="en-US"/>
                    </a:p>
                  </a:txBody>
                  <a:tcPr/>
                </a:tc>
                <a:tc>
                  <a:txBody>
                    <a:bodyPr/>
                    <a:lstStyle/>
                    <a:p>
                      <a:pPr marL="0" marR="0">
                        <a:lnSpc>
                          <a:spcPct val="100000"/>
                        </a:lnSpc>
                        <a:spcBef>
                          <a:spcPts val="0"/>
                        </a:spcBef>
                        <a:spcAft>
                          <a:spcPts val="0"/>
                        </a:spcAft>
                      </a:pPr>
                      <a:r>
                        <a:rPr lang="en-US" sz="1800" b="1" dirty="0">
                          <a:effectLst/>
                        </a:rPr>
                        <a:t>7.7 mg L</a:t>
                      </a:r>
                      <a:r>
                        <a:rPr lang="en-US" sz="1800" b="1" baseline="30000" dirty="0">
                          <a:effectLst/>
                        </a:rPr>
                        <a:t>-1</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0000"/>
                        </a:lnSpc>
                        <a:spcBef>
                          <a:spcPts val="0"/>
                        </a:spcBef>
                        <a:spcAft>
                          <a:spcPts val="0"/>
                        </a:spcAft>
                      </a:pPr>
                      <a:r>
                        <a:rPr lang="en-US" sz="1800" b="1" dirty="0">
                          <a:effectLst/>
                        </a:rPr>
                        <a:t>4.2 mg L</a:t>
                      </a:r>
                      <a:r>
                        <a:rPr lang="en-US" sz="1800" b="1" baseline="30000" dirty="0">
                          <a:effectLst/>
                        </a:rPr>
                        <a:t>-1</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0000"/>
                        </a:lnSpc>
                        <a:spcBef>
                          <a:spcPts val="0"/>
                        </a:spcBef>
                        <a:spcAft>
                          <a:spcPts val="0"/>
                        </a:spcAft>
                      </a:pPr>
                      <a:r>
                        <a:rPr lang="en-US" sz="1800" b="1" dirty="0">
                          <a:effectLst/>
                        </a:rPr>
                        <a:t>3.1 mg L</a:t>
                      </a:r>
                      <a:r>
                        <a:rPr lang="en-US" sz="1800" b="1" baseline="30000" dirty="0">
                          <a:effectLst/>
                        </a:rPr>
                        <a:t>-1</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0000"/>
                        </a:lnSpc>
                        <a:spcBef>
                          <a:spcPts val="0"/>
                        </a:spcBef>
                        <a:spcAft>
                          <a:spcPts val="0"/>
                        </a:spcAft>
                      </a:pPr>
                      <a:r>
                        <a:rPr lang="en-US" sz="1800" b="1" dirty="0">
                          <a:effectLst/>
                        </a:rPr>
                        <a:t>2.7 mg L</a:t>
                      </a:r>
                      <a:r>
                        <a:rPr lang="en-US" sz="1800" b="1" baseline="30000" dirty="0">
                          <a:effectLst/>
                        </a:rPr>
                        <a:t>-1</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7361315"/>
                  </a:ext>
                </a:extLst>
              </a:tr>
              <a:tr h="0">
                <a:tc>
                  <a:txBody>
                    <a:bodyPr/>
                    <a:lstStyle/>
                    <a:p>
                      <a:pPr marL="0" marR="0">
                        <a:lnSpc>
                          <a:spcPct val="100000"/>
                        </a:lnSpc>
                        <a:spcBef>
                          <a:spcPts val="0"/>
                        </a:spcBef>
                        <a:spcAft>
                          <a:spcPts val="0"/>
                        </a:spcAft>
                      </a:pPr>
                      <a:r>
                        <a:rPr lang="en-US" sz="1800" dirty="0">
                          <a:effectLst/>
                        </a:rPr>
                        <a:t>Conversion efficiency</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0000"/>
                        </a:lnSpc>
                        <a:spcBef>
                          <a:spcPts val="0"/>
                        </a:spcBef>
                        <a:spcAft>
                          <a:spcPts val="0"/>
                        </a:spcAft>
                      </a:pPr>
                      <a:r>
                        <a:rPr lang="en-US" sz="1800" dirty="0">
                          <a:effectLst/>
                        </a:rPr>
                        <a:t>0.364 </a:t>
                      </a:r>
                    </a:p>
                  </a:txBody>
                  <a:tcPr marL="68580" marR="68580" marT="0" marB="0"/>
                </a:tc>
                <a:tc>
                  <a:txBody>
                    <a:bodyPr/>
                    <a:lstStyle/>
                    <a:p>
                      <a:pPr marL="0" marR="0">
                        <a:lnSpc>
                          <a:spcPct val="100000"/>
                        </a:lnSpc>
                        <a:spcBef>
                          <a:spcPts val="0"/>
                        </a:spcBef>
                        <a:spcAft>
                          <a:spcPts val="0"/>
                        </a:spcAft>
                      </a:pPr>
                      <a:r>
                        <a:rPr lang="en-US" sz="1800" dirty="0">
                          <a:effectLst/>
                        </a:rPr>
                        <a:t>0.343 </a:t>
                      </a:r>
                    </a:p>
                  </a:txBody>
                  <a:tcPr marL="68580" marR="68580" marT="0" marB="0"/>
                </a:tc>
                <a:tc>
                  <a:txBody>
                    <a:bodyPr/>
                    <a:lstStyle/>
                    <a:p>
                      <a:pPr marL="0" marR="0">
                        <a:lnSpc>
                          <a:spcPct val="100000"/>
                        </a:lnSpc>
                        <a:spcBef>
                          <a:spcPts val="0"/>
                        </a:spcBef>
                        <a:spcAft>
                          <a:spcPts val="0"/>
                        </a:spcAft>
                      </a:pPr>
                      <a:r>
                        <a:rPr lang="en-US" sz="1800" dirty="0">
                          <a:effectLst/>
                        </a:rPr>
                        <a:t>0.274 </a:t>
                      </a:r>
                    </a:p>
                  </a:txBody>
                  <a:tcPr marL="68580" marR="68580" marT="0" marB="0"/>
                </a:tc>
                <a:tc>
                  <a:txBody>
                    <a:bodyPr/>
                    <a:lstStyle/>
                    <a:p>
                      <a:pPr marL="0" marR="0">
                        <a:lnSpc>
                          <a:spcPct val="100000"/>
                        </a:lnSpc>
                        <a:spcBef>
                          <a:spcPts val="0"/>
                        </a:spcBef>
                        <a:spcAft>
                          <a:spcPts val="0"/>
                        </a:spcAft>
                      </a:pPr>
                      <a:r>
                        <a:rPr lang="en-US" sz="1800" dirty="0">
                          <a:effectLst/>
                        </a:rPr>
                        <a:t>0.211 </a:t>
                      </a:r>
                    </a:p>
                  </a:txBody>
                  <a:tcPr marL="68580" marR="68580" marT="0" marB="0"/>
                </a:tc>
                <a:extLst>
                  <a:ext uri="{0D108BD9-81ED-4DB2-BD59-A6C34878D82A}">
                    <a16:rowId xmlns:a16="http://schemas.microsoft.com/office/drawing/2014/main" val="962021129"/>
                  </a:ext>
                </a:extLst>
              </a:tr>
              <a:tr h="0">
                <a:tc>
                  <a:txBody>
                    <a:bodyPr/>
                    <a:lstStyle/>
                    <a:p>
                      <a:pPr marL="0" marR="0">
                        <a:lnSpc>
                          <a:spcPct val="100000"/>
                        </a:lnSpc>
                        <a:spcBef>
                          <a:spcPts val="0"/>
                        </a:spcBef>
                        <a:spcAft>
                          <a:spcPts val="0"/>
                        </a:spcAft>
                      </a:pPr>
                      <a:r>
                        <a:rPr lang="en-US" sz="1800" dirty="0">
                          <a:effectLst/>
                        </a:rPr>
                        <a:t>Pre-hatch mortality</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0000"/>
                        </a:lnSpc>
                        <a:spcBef>
                          <a:spcPts val="0"/>
                        </a:spcBef>
                        <a:spcAft>
                          <a:spcPts val="0"/>
                        </a:spcAft>
                      </a:pPr>
                      <a:r>
                        <a:rPr lang="en-US" sz="1800" dirty="0">
                          <a:effectLst/>
                        </a:rPr>
                        <a:t>0.175 </a:t>
                      </a:r>
                    </a:p>
                  </a:txBody>
                  <a:tcPr marL="68580" marR="68580" marT="0" marB="0"/>
                </a:tc>
                <a:tc>
                  <a:txBody>
                    <a:bodyPr/>
                    <a:lstStyle/>
                    <a:p>
                      <a:pPr marL="0" marR="0">
                        <a:lnSpc>
                          <a:spcPct val="100000"/>
                        </a:lnSpc>
                        <a:spcBef>
                          <a:spcPts val="0"/>
                        </a:spcBef>
                        <a:spcAft>
                          <a:spcPts val="0"/>
                        </a:spcAft>
                      </a:pPr>
                      <a:r>
                        <a:rPr lang="en-US" sz="1800" dirty="0">
                          <a:effectLst/>
                        </a:rPr>
                        <a:t>0.186 </a:t>
                      </a:r>
                    </a:p>
                  </a:txBody>
                  <a:tcPr marL="68580" marR="68580" marT="0" marB="0"/>
                </a:tc>
                <a:tc>
                  <a:txBody>
                    <a:bodyPr/>
                    <a:lstStyle/>
                    <a:p>
                      <a:pPr marL="0" marR="0">
                        <a:lnSpc>
                          <a:spcPct val="100000"/>
                        </a:lnSpc>
                        <a:spcBef>
                          <a:spcPts val="0"/>
                        </a:spcBef>
                        <a:spcAft>
                          <a:spcPts val="0"/>
                        </a:spcAft>
                      </a:pPr>
                      <a:r>
                        <a:rPr lang="en-US" sz="1800" dirty="0">
                          <a:effectLst/>
                        </a:rPr>
                        <a:t>0.234 </a:t>
                      </a:r>
                    </a:p>
                  </a:txBody>
                  <a:tcPr marL="68580" marR="68580" marT="0" marB="0"/>
                </a:tc>
                <a:tc>
                  <a:txBody>
                    <a:bodyPr/>
                    <a:lstStyle/>
                    <a:p>
                      <a:pPr marL="0" marR="0">
                        <a:lnSpc>
                          <a:spcPct val="100000"/>
                        </a:lnSpc>
                        <a:spcBef>
                          <a:spcPts val="0"/>
                        </a:spcBef>
                        <a:spcAft>
                          <a:spcPts val="0"/>
                        </a:spcAft>
                      </a:pPr>
                      <a:r>
                        <a:rPr lang="en-US" sz="1800" dirty="0">
                          <a:effectLst/>
                        </a:rPr>
                        <a:t>0.303 </a:t>
                      </a:r>
                    </a:p>
                  </a:txBody>
                  <a:tcPr marL="68580" marR="68580" marT="0" marB="0"/>
                </a:tc>
                <a:extLst>
                  <a:ext uri="{0D108BD9-81ED-4DB2-BD59-A6C34878D82A}">
                    <a16:rowId xmlns:a16="http://schemas.microsoft.com/office/drawing/2014/main" val="4248954843"/>
                  </a:ext>
                </a:extLst>
              </a:tr>
              <a:tr h="0">
                <a:tc>
                  <a:txBody>
                    <a:bodyPr/>
                    <a:lstStyle/>
                    <a:p>
                      <a:pPr marL="0" marR="0">
                        <a:lnSpc>
                          <a:spcPct val="100000"/>
                        </a:lnSpc>
                        <a:spcBef>
                          <a:spcPts val="0"/>
                        </a:spcBef>
                        <a:spcAft>
                          <a:spcPts val="0"/>
                        </a:spcAft>
                      </a:pPr>
                      <a:r>
                        <a:rPr lang="en-US" sz="1800" dirty="0">
                          <a:effectLst/>
                        </a:rPr>
                        <a:t>Post-hatch mortality</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0000"/>
                        </a:lnSpc>
                        <a:spcBef>
                          <a:spcPts val="0"/>
                        </a:spcBef>
                        <a:spcAft>
                          <a:spcPts val="0"/>
                        </a:spcAft>
                      </a:pPr>
                      <a:r>
                        <a:rPr lang="en-US" sz="1800" dirty="0">
                          <a:effectLst/>
                        </a:rPr>
                        <a:t>0.0807 </a:t>
                      </a:r>
                    </a:p>
                  </a:txBody>
                  <a:tcPr marL="68580" marR="68580" marT="0" marB="0"/>
                </a:tc>
                <a:tc>
                  <a:txBody>
                    <a:bodyPr/>
                    <a:lstStyle/>
                    <a:p>
                      <a:pPr marL="0" marR="0">
                        <a:lnSpc>
                          <a:spcPct val="100000"/>
                        </a:lnSpc>
                        <a:spcBef>
                          <a:spcPts val="0"/>
                        </a:spcBef>
                        <a:spcAft>
                          <a:spcPts val="0"/>
                        </a:spcAft>
                      </a:pPr>
                      <a:r>
                        <a:rPr lang="en-US" sz="1800" dirty="0">
                          <a:effectLst/>
                        </a:rPr>
                        <a:t>0.0856 </a:t>
                      </a:r>
                    </a:p>
                  </a:txBody>
                  <a:tcPr marL="68580" marR="68580" marT="0" marB="0"/>
                </a:tc>
                <a:tc>
                  <a:txBody>
                    <a:bodyPr/>
                    <a:lstStyle/>
                    <a:p>
                      <a:pPr marL="0" marR="0">
                        <a:lnSpc>
                          <a:spcPct val="100000"/>
                        </a:lnSpc>
                        <a:spcBef>
                          <a:spcPts val="0"/>
                        </a:spcBef>
                        <a:spcAft>
                          <a:spcPts val="0"/>
                        </a:spcAft>
                      </a:pPr>
                      <a:r>
                        <a:rPr lang="en-US" sz="1800" dirty="0">
                          <a:effectLst/>
                        </a:rPr>
                        <a:t>0.107 </a:t>
                      </a:r>
                    </a:p>
                  </a:txBody>
                  <a:tcPr marL="68580" marR="68580" marT="0" marB="0"/>
                </a:tc>
                <a:tc>
                  <a:txBody>
                    <a:bodyPr/>
                    <a:lstStyle/>
                    <a:p>
                      <a:pPr marL="0" marR="0">
                        <a:lnSpc>
                          <a:spcPct val="100000"/>
                        </a:lnSpc>
                        <a:spcBef>
                          <a:spcPts val="0"/>
                        </a:spcBef>
                        <a:spcAft>
                          <a:spcPts val="0"/>
                        </a:spcAft>
                      </a:pPr>
                      <a:r>
                        <a:rPr lang="en-US" sz="1800" dirty="0">
                          <a:effectLst/>
                        </a:rPr>
                        <a:t>0.139 </a:t>
                      </a:r>
                    </a:p>
                  </a:txBody>
                  <a:tcPr marL="68580" marR="68580" marT="0" marB="0"/>
                </a:tc>
                <a:extLst>
                  <a:ext uri="{0D108BD9-81ED-4DB2-BD59-A6C34878D82A}">
                    <a16:rowId xmlns:a16="http://schemas.microsoft.com/office/drawing/2014/main" val="982343804"/>
                  </a:ext>
                </a:extLst>
              </a:tr>
            </a:tbl>
          </a:graphicData>
        </a:graphic>
      </p:graphicFrame>
    </p:spTree>
    <p:extLst>
      <p:ext uri="{BB962C8B-B14F-4D97-AF65-F5344CB8AC3E}">
        <p14:creationId xmlns:p14="http://schemas.microsoft.com/office/powerpoint/2010/main" val="3509990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87BB2E4-38B7-C989-01B9-B376C9B1E0AE}"/>
              </a:ext>
            </a:extLst>
          </p:cNvPr>
          <p:cNvSpPr/>
          <p:nvPr/>
        </p:nvSpPr>
        <p:spPr>
          <a:xfrm>
            <a:off x="364803" y="2112052"/>
            <a:ext cx="4746477" cy="3961088"/>
          </a:xfrm>
          <a:prstGeom prst="rect">
            <a:avLst/>
          </a:prstGeom>
          <a:solidFill>
            <a:schemeClr val="tx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62211" y="104302"/>
            <a:ext cx="10680979" cy="1143000"/>
          </a:xfrm>
        </p:spPr>
        <p:txBody>
          <a:bodyPr>
            <a:normAutofit fontScale="90000"/>
          </a:bodyPr>
          <a:lstStyle/>
          <a:p>
            <a:pPr algn="ctr"/>
            <a:r>
              <a:rPr lang="en-US" dirty="0">
                <a:latin typeface="Franklin Gothic Book" panose="020B0503020102020204" pitchFamily="34" charset="0"/>
              </a:rPr>
              <a:t>Conditions are even more severe in estuaries, where young silversides live</a:t>
            </a:r>
          </a:p>
        </p:txBody>
      </p:sp>
      <p:pic>
        <p:nvPicPr>
          <p:cNvPr id="15" name="Picture 14">
            <a:extLst>
              <a:ext uri="{FF2B5EF4-FFF2-40B4-BE49-F238E27FC236}">
                <a16:creationId xmlns:a16="http://schemas.microsoft.com/office/drawing/2014/main" id="{0B889A89-9362-765C-5F88-D8FABDE76616}"/>
              </a:ext>
            </a:extLst>
          </p:cNvPr>
          <p:cNvPicPr>
            <a:picLocks noChangeAspect="1"/>
          </p:cNvPicPr>
          <p:nvPr/>
        </p:nvPicPr>
        <p:blipFill>
          <a:blip r:embed="rId3"/>
          <a:stretch>
            <a:fillRect/>
          </a:stretch>
        </p:blipFill>
        <p:spPr>
          <a:xfrm>
            <a:off x="728252" y="5800611"/>
            <a:ext cx="3908244" cy="178549"/>
          </a:xfrm>
          <a:prstGeom prst="rect">
            <a:avLst/>
          </a:prstGeom>
        </p:spPr>
      </p:pic>
      <p:sp>
        <p:nvSpPr>
          <p:cNvPr id="13" name="Rectangle 12"/>
          <p:cNvSpPr/>
          <p:nvPr/>
        </p:nvSpPr>
        <p:spPr>
          <a:xfrm>
            <a:off x="5547588" y="1637457"/>
            <a:ext cx="6673302"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3600" b="1" dirty="0">
                <a:ln w="11430"/>
                <a:solidFill>
                  <a:schemeClr val="accent2"/>
                </a:solidFill>
                <a:effectLst>
                  <a:outerShdw blurRad="50800" dist="39000" dir="5460000" algn="tl">
                    <a:srgbClr val="000000">
                      <a:alpha val="38000"/>
                    </a:srgbClr>
                  </a:outerShdw>
                </a:effectLst>
                <a:latin typeface="Franklin Gothic Book" panose="020B0503020102020204" pitchFamily="34" charset="0"/>
              </a:rPr>
              <a:t>Oxygen and pH fluctuate together</a:t>
            </a:r>
          </a:p>
        </p:txBody>
      </p:sp>
      <p:pic>
        <p:nvPicPr>
          <p:cNvPr id="4" name="Picture 3">
            <a:extLst>
              <a:ext uri="{FF2B5EF4-FFF2-40B4-BE49-F238E27FC236}">
                <a16:creationId xmlns:a16="http://schemas.microsoft.com/office/drawing/2014/main" id="{CCE23910-687D-F86B-0CA0-076C9A6A311B}"/>
              </a:ext>
            </a:extLst>
          </p:cNvPr>
          <p:cNvPicPr>
            <a:picLocks noChangeAspect="1"/>
          </p:cNvPicPr>
          <p:nvPr/>
        </p:nvPicPr>
        <p:blipFill rotWithShape="1">
          <a:blip r:embed="rId4"/>
          <a:srcRect t="420" b="-1"/>
          <a:stretch/>
        </p:blipFill>
        <p:spPr>
          <a:xfrm>
            <a:off x="662211" y="2265044"/>
            <a:ext cx="4170104" cy="3576205"/>
          </a:xfrm>
          <a:prstGeom prst="rect">
            <a:avLst/>
          </a:prstGeom>
        </p:spPr>
      </p:pic>
      <p:sp>
        <p:nvSpPr>
          <p:cNvPr id="5" name="TextBox 4">
            <a:extLst>
              <a:ext uri="{FF2B5EF4-FFF2-40B4-BE49-F238E27FC236}">
                <a16:creationId xmlns:a16="http://schemas.microsoft.com/office/drawing/2014/main" id="{887CD51E-D4C4-4C64-3D59-9A2F14983E08}"/>
              </a:ext>
            </a:extLst>
          </p:cNvPr>
          <p:cNvSpPr txBox="1"/>
          <p:nvPr/>
        </p:nvSpPr>
        <p:spPr>
          <a:xfrm>
            <a:off x="464091" y="6177280"/>
            <a:ext cx="1766253" cy="307777"/>
          </a:xfrm>
          <a:prstGeom prst="rect">
            <a:avLst/>
          </a:prstGeom>
          <a:noFill/>
        </p:spPr>
        <p:txBody>
          <a:bodyPr wrap="none" rtlCol="0">
            <a:spAutoFit/>
          </a:bodyPr>
          <a:lstStyle/>
          <a:p>
            <a:r>
              <a:rPr lang="en-US" sz="1400" dirty="0"/>
              <a:t>Wallace et al., 2014</a:t>
            </a:r>
          </a:p>
        </p:txBody>
      </p:sp>
      <p:sp>
        <p:nvSpPr>
          <p:cNvPr id="16" name="TextBox 15">
            <a:extLst>
              <a:ext uri="{FF2B5EF4-FFF2-40B4-BE49-F238E27FC236}">
                <a16:creationId xmlns:a16="http://schemas.microsoft.com/office/drawing/2014/main" id="{610A67E2-7D60-24D7-5B9F-0020D7B3F13E}"/>
              </a:ext>
            </a:extLst>
          </p:cNvPr>
          <p:cNvSpPr txBox="1"/>
          <p:nvPr/>
        </p:nvSpPr>
        <p:spPr>
          <a:xfrm rot="16200000">
            <a:off x="-755029" y="3714578"/>
            <a:ext cx="2660510" cy="338554"/>
          </a:xfrm>
          <a:prstGeom prst="rect">
            <a:avLst/>
          </a:prstGeom>
          <a:noFill/>
        </p:spPr>
        <p:txBody>
          <a:bodyPr wrap="square" rtlCol="0">
            <a:spAutoFit/>
          </a:bodyPr>
          <a:lstStyle/>
          <a:p>
            <a:r>
              <a:rPr lang="en-US" sz="1600" dirty="0">
                <a:solidFill>
                  <a:schemeClr val="tx2">
                    <a:lumMod val="10000"/>
                  </a:schemeClr>
                </a:solidFill>
                <a:latin typeface="Times New Roman" panose="02020603050405020304" pitchFamily="18" charset="0"/>
                <a:cs typeface="Times New Roman" panose="02020603050405020304" pitchFamily="18" charset="0"/>
              </a:rPr>
              <a:t>Dissolved oxygen (mg L</a:t>
            </a:r>
            <a:r>
              <a:rPr lang="en-US" sz="1600" baseline="30000" dirty="0">
                <a:solidFill>
                  <a:schemeClr val="tx2">
                    <a:lumMod val="10000"/>
                  </a:schemeClr>
                </a:solidFill>
                <a:latin typeface="Times New Roman" panose="02020603050405020304" pitchFamily="18" charset="0"/>
                <a:cs typeface="Times New Roman" panose="02020603050405020304" pitchFamily="18" charset="0"/>
              </a:rPr>
              <a:t>-1</a:t>
            </a:r>
            <a:r>
              <a:rPr lang="en-US" sz="1600" dirty="0">
                <a:solidFill>
                  <a:schemeClr val="tx2">
                    <a:lumMod val="10000"/>
                  </a:schemeClr>
                </a:solidFill>
                <a:latin typeface="Times New Roman" panose="02020603050405020304" pitchFamily="18" charset="0"/>
                <a:cs typeface="Times New Roman" panose="02020603050405020304" pitchFamily="18" charset="0"/>
              </a:rPr>
              <a:t>)</a:t>
            </a:r>
          </a:p>
        </p:txBody>
      </p:sp>
      <p:sp>
        <p:nvSpPr>
          <p:cNvPr id="17" name="TextBox 16">
            <a:extLst>
              <a:ext uri="{FF2B5EF4-FFF2-40B4-BE49-F238E27FC236}">
                <a16:creationId xmlns:a16="http://schemas.microsoft.com/office/drawing/2014/main" id="{A5721CC5-6D8E-3C60-DC0B-583C3E02854A}"/>
              </a:ext>
            </a:extLst>
          </p:cNvPr>
          <p:cNvSpPr txBox="1"/>
          <p:nvPr/>
        </p:nvSpPr>
        <p:spPr>
          <a:xfrm rot="5400000">
            <a:off x="4702665" y="3876329"/>
            <a:ext cx="558096" cy="338554"/>
          </a:xfrm>
          <a:prstGeom prst="rect">
            <a:avLst/>
          </a:prstGeom>
          <a:noFill/>
        </p:spPr>
        <p:txBody>
          <a:bodyPr wrap="square" rtlCol="0">
            <a:spAutoFit/>
          </a:bodyPr>
          <a:lstStyle/>
          <a:p>
            <a:r>
              <a:rPr lang="en-US" sz="1600" dirty="0">
                <a:solidFill>
                  <a:schemeClr val="tx2">
                    <a:lumMod val="10000"/>
                  </a:schemeClr>
                </a:solidFill>
                <a:latin typeface="Times New Roman" panose="02020603050405020304" pitchFamily="18" charset="0"/>
                <a:cs typeface="Times New Roman" panose="02020603050405020304" pitchFamily="18" charset="0"/>
              </a:rPr>
              <a:t>pH</a:t>
            </a:r>
          </a:p>
        </p:txBody>
      </p:sp>
      <p:sp>
        <p:nvSpPr>
          <p:cNvPr id="19" name="Rectangle 18">
            <a:extLst>
              <a:ext uri="{FF2B5EF4-FFF2-40B4-BE49-F238E27FC236}">
                <a16:creationId xmlns:a16="http://schemas.microsoft.com/office/drawing/2014/main" id="{C473596D-CAE3-C084-0106-F8193F95171D}"/>
              </a:ext>
            </a:extLst>
          </p:cNvPr>
          <p:cNvSpPr/>
          <p:nvPr/>
        </p:nvSpPr>
        <p:spPr>
          <a:xfrm>
            <a:off x="5506443" y="2553600"/>
            <a:ext cx="6548001" cy="341632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3600" b="1" dirty="0">
                <a:ln w="11430"/>
                <a:solidFill>
                  <a:schemeClr val="accent2"/>
                </a:solidFill>
                <a:effectLst>
                  <a:outerShdw blurRad="50800" dist="39000" dir="5460000" algn="tl">
                    <a:srgbClr val="000000">
                      <a:alpha val="38000"/>
                    </a:srgbClr>
                  </a:outerShdw>
                </a:effectLst>
                <a:latin typeface="Franklin Gothic Book" panose="020B0503020102020204" pitchFamily="34" charset="0"/>
              </a:rPr>
              <a:t>Contributing factors:</a:t>
            </a:r>
          </a:p>
          <a:p>
            <a:pPr marL="571500" indent="-571500">
              <a:buFont typeface="Arial" panose="020B0604020202020204" pitchFamily="34" charset="0"/>
              <a:buChar char="•"/>
            </a:pPr>
            <a:r>
              <a:rPr lang="en-US" sz="2800" b="1" dirty="0">
                <a:ln w="11430"/>
                <a:solidFill>
                  <a:schemeClr val="accent2"/>
                </a:solidFill>
                <a:effectLst>
                  <a:outerShdw blurRad="50800" dist="39000" dir="5460000" algn="tl">
                    <a:srgbClr val="000000">
                      <a:alpha val="38000"/>
                    </a:srgbClr>
                  </a:outerShdw>
                </a:effectLst>
                <a:latin typeface="Franklin Gothic Book" panose="020B0503020102020204" pitchFamily="34" charset="0"/>
              </a:rPr>
              <a:t>Stratification</a:t>
            </a:r>
          </a:p>
          <a:p>
            <a:pPr marL="571500" indent="-571500">
              <a:buFont typeface="Arial" panose="020B0604020202020204" pitchFamily="34" charset="0"/>
              <a:buChar char="•"/>
            </a:pPr>
            <a:r>
              <a:rPr lang="en-US" sz="2800" b="1" dirty="0">
                <a:ln w="11430"/>
                <a:solidFill>
                  <a:schemeClr val="accent2"/>
                </a:solidFill>
                <a:effectLst>
                  <a:outerShdw blurRad="50800" dist="39000" dir="5460000" algn="tl">
                    <a:srgbClr val="000000">
                      <a:alpha val="38000"/>
                    </a:srgbClr>
                  </a:outerShdw>
                </a:effectLst>
                <a:latin typeface="Franklin Gothic Book" panose="020B0503020102020204" pitchFamily="34" charset="0"/>
              </a:rPr>
              <a:t>Community respiration</a:t>
            </a:r>
          </a:p>
          <a:p>
            <a:pPr marL="571500" indent="-571500">
              <a:buFont typeface="Arial" panose="020B0604020202020204" pitchFamily="34" charset="0"/>
              <a:buChar char="•"/>
            </a:pPr>
            <a:r>
              <a:rPr lang="en-US" sz="2800" b="1" dirty="0">
                <a:ln w="11430"/>
                <a:solidFill>
                  <a:schemeClr val="accent2"/>
                </a:solidFill>
                <a:effectLst>
                  <a:outerShdw blurRad="50800" dist="39000" dir="5460000" algn="tl">
                    <a:srgbClr val="000000">
                      <a:alpha val="38000"/>
                    </a:srgbClr>
                  </a:outerShdw>
                </a:effectLst>
                <a:latin typeface="Franklin Gothic Book" panose="020B0503020102020204" pitchFamily="34" charset="0"/>
              </a:rPr>
              <a:t>Particulate organic matter and decomposition</a:t>
            </a:r>
          </a:p>
          <a:p>
            <a:pPr marL="571500" indent="-571500">
              <a:buFont typeface="Arial" panose="020B0604020202020204" pitchFamily="34" charset="0"/>
              <a:buChar char="•"/>
            </a:pPr>
            <a:endParaRPr lang="en-US" sz="2800" b="1" dirty="0">
              <a:ln w="11430"/>
              <a:solidFill>
                <a:schemeClr val="accent2"/>
              </a:solidFill>
              <a:effectLst>
                <a:outerShdw blurRad="50800" dist="39000" dir="5460000" algn="tl">
                  <a:srgbClr val="000000">
                    <a:alpha val="38000"/>
                  </a:srgbClr>
                </a:outerShdw>
              </a:effectLst>
              <a:latin typeface="Franklin Gothic Book" panose="020B0503020102020204" pitchFamily="34" charset="0"/>
            </a:endParaRPr>
          </a:p>
          <a:p>
            <a:r>
              <a:rPr lang="en-US" sz="2000" b="1" dirty="0">
                <a:ln w="11430"/>
                <a:solidFill>
                  <a:schemeClr val="accent2"/>
                </a:solidFill>
                <a:effectLst>
                  <a:outerShdw blurRad="50800" dist="39000" dir="5460000" algn="tl">
                    <a:srgbClr val="000000">
                      <a:alpha val="38000"/>
                    </a:srgbClr>
                  </a:outerShdw>
                </a:effectLst>
                <a:latin typeface="Franklin Gothic Book" panose="020B0503020102020204" pitchFamily="34" charset="0"/>
              </a:rPr>
              <a:t>*Fully oxygenated is ~8 mg/L</a:t>
            </a:r>
          </a:p>
          <a:p>
            <a:r>
              <a:rPr lang="en-US" sz="2000" b="1" dirty="0">
                <a:ln w="11430"/>
                <a:solidFill>
                  <a:schemeClr val="accent2"/>
                </a:solidFill>
                <a:effectLst>
                  <a:outerShdw blurRad="50800" dist="39000" dir="5460000" algn="tl">
                    <a:srgbClr val="000000">
                      <a:alpha val="38000"/>
                    </a:srgbClr>
                  </a:outerShdw>
                </a:effectLst>
                <a:latin typeface="Franklin Gothic Book" panose="020B0503020102020204" pitchFamily="34" charset="0"/>
              </a:rPr>
              <a:t>*Open ocean pH is ~8.1</a:t>
            </a:r>
          </a:p>
        </p:txBody>
      </p:sp>
    </p:spTree>
    <p:extLst>
      <p:ext uri="{BB962C8B-B14F-4D97-AF65-F5344CB8AC3E}">
        <p14:creationId xmlns:p14="http://schemas.microsoft.com/office/powerpoint/2010/main" val="3757289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B4BEF-6F50-A062-8A3E-95AA8A0A6821}"/>
              </a:ext>
            </a:extLst>
          </p:cNvPr>
          <p:cNvSpPr>
            <a:spLocks noGrp="1"/>
          </p:cNvSpPr>
          <p:nvPr>
            <p:ph type="title"/>
          </p:nvPr>
        </p:nvSpPr>
        <p:spPr/>
        <p:txBody>
          <a:bodyPr/>
          <a:lstStyle/>
          <a:p>
            <a:r>
              <a:rPr lang="en-US" dirty="0"/>
              <a:t>Chapter 4 Conclusions</a:t>
            </a:r>
          </a:p>
        </p:txBody>
      </p:sp>
      <p:sp>
        <p:nvSpPr>
          <p:cNvPr id="3" name="Content Placeholder 2">
            <a:extLst>
              <a:ext uri="{FF2B5EF4-FFF2-40B4-BE49-F238E27FC236}">
                <a16:creationId xmlns:a16="http://schemas.microsoft.com/office/drawing/2014/main" id="{D6D7BEBD-EB6D-64F6-D922-C26F738DB85B}"/>
              </a:ext>
            </a:extLst>
          </p:cNvPr>
          <p:cNvSpPr>
            <a:spLocks noGrp="1"/>
          </p:cNvSpPr>
          <p:nvPr>
            <p:ph idx="1"/>
          </p:nvPr>
        </p:nvSpPr>
        <p:spPr/>
        <p:txBody>
          <a:bodyPr/>
          <a:lstStyle/>
          <a:p>
            <a:r>
              <a:rPr lang="en-US" dirty="0"/>
              <a:t>Reduced conversion efficiency may result from less efficient ATP production by anaerobic metabolism</a:t>
            </a:r>
          </a:p>
          <a:p>
            <a:r>
              <a:rPr lang="en-US" dirty="0"/>
              <a:t>Implications for development, ultimate size, and food needs</a:t>
            </a:r>
          </a:p>
          <a:p>
            <a:r>
              <a:rPr lang="en-US" dirty="0"/>
              <a:t>Mortality parameters – suggest other physiological mechanisms not accounted for by DEB model</a:t>
            </a:r>
          </a:p>
          <a:p>
            <a:r>
              <a:rPr lang="en-US" dirty="0"/>
              <a:t>Maintenance was not a likely mechanism of hypoxia effects</a:t>
            </a:r>
          </a:p>
        </p:txBody>
      </p:sp>
      <p:sp>
        <p:nvSpPr>
          <p:cNvPr id="5" name="TextBox 4">
            <a:extLst>
              <a:ext uri="{FF2B5EF4-FFF2-40B4-BE49-F238E27FC236}">
                <a16:creationId xmlns:a16="http://schemas.microsoft.com/office/drawing/2014/main" id="{27136789-9DFB-F2A7-3A32-33DAE3614B02}"/>
              </a:ext>
            </a:extLst>
          </p:cNvPr>
          <p:cNvSpPr txBox="1"/>
          <p:nvPr/>
        </p:nvSpPr>
        <p:spPr>
          <a:xfrm>
            <a:off x="274321" y="5373101"/>
            <a:ext cx="2915919" cy="923330"/>
          </a:xfrm>
          <a:prstGeom prst="rect">
            <a:avLst/>
          </a:prstGeom>
          <a:solidFill>
            <a:schemeClr val="accent1">
              <a:lumMod val="50000"/>
            </a:schemeClr>
          </a:solidFill>
          <a:ln>
            <a:solidFill>
              <a:schemeClr val="accent1"/>
            </a:solidFill>
          </a:ln>
        </p:spPr>
        <p:txBody>
          <a:bodyPr wrap="square" rtlCol="0">
            <a:spAutoFit/>
          </a:bodyPr>
          <a:lstStyle/>
          <a:p>
            <a:r>
              <a:rPr lang="en-US" dirty="0"/>
              <a:t>Slower differentiation of cells </a:t>
            </a:r>
            <a:r>
              <a:rPr lang="en-US" dirty="0">
                <a:sym typeface="Wingdings" panose="05000000000000000000" pitchFamily="2" charset="2"/>
              </a:rPr>
              <a:t> slower ionocyte and gill development?</a:t>
            </a:r>
            <a:endParaRPr lang="en-US" dirty="0"/>
          </a:p>
        </p:txBody>
      </p:sp>
      <p:pic>
        <p:nvPicPr>
          <p:cNvPr id="6" name="Picture 5">
            <a:extLst>
              <a:ext uri="{FF2B5EF4-FFF2-40B4-BE49-F238E27FC236}">
                <a16:creationId xmlns:a16="http://schemas.microsoft.com/office/drawing/2014/main" id="{B077039B-077C-66C5-9428-8082D7A337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8232"/>
          <a:stretch/>
        </p:blipFill>
        <p:spPr>
          <a:xfrm>
            <a:off x="3533560" y="4792023"/>
            <a:ext cx="5290484" cy="1964379"/>
          </a:xfrm>
          <a:prstGeom prst="rect">
            <a:avLst/>
          </a:prstGeom>
          <a:ln w="28575">
            <a:solidFill>
              <a:schemeClr val="accent1"/>
            </a:solidFill>
          </a:ln>
        </p:spPr>
      </p:pic>
      <p:pic>
        <p:nvPicPr>
          <p:cNvPr id="7" name="Picture 6">
            <a:extLst>
              <a:ext uri="{FF2B5EF4-FFF2-40B4-BE49-F238E27FC236}">
                <a16:creationId xmlns:a16="http://schemas.microsoft.com/office/drawing/2014/main" id="{5317BDBC-B33B-0A0B-6DBE-7594B3BF45DC}"/>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15238"/>
          <a:stretch/>
        </p:blipFill>
        <p:spPr>
          <a:xfrm>
            <a:off x="9063173" y="4822504"/>
            <a:ext cx="2956106" cy="1788163"/>
          </a:xfrm>
          <a:prstGeom prst="rect">
            <a:avLst/>
          </a:prstGeom>
          <a:ln w="28575">
            <a:solidFill>
              <a:schemeClr val="accent1"/>
            </a:solidFill>
          </a:ln>
        </p:spPr>
      </p:pic>
    </p:spTree>
    <p:extLst>
      <p:ext uri="{BB962C8B-B14F-4D97-AF65-F5344CB8AC3E}">
        <p14:creationId xmlns:p14="http://schemas.microsoft.com/office/powerpoint/2010/main" val="5472564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B01CE-4D0F-CE2B-4C26-30D2339AB0D9}"/>
              </a:ext>
            </a:extLst>
          </p:cNvPr>
          <p:cNvSpPr>
            <a:spLocks noGrp="1"/>
          </p:cNvSpPr>
          <p:nvPr>
            <p:ph type="title"/>
          </p:nvPr>
        </p:nvSpPr>
        <p:spPr/>
        <p:txBody>
          <a:bodyPr/>
          <a:lstStyle/>
          <a:p>
            <a:r>
              <a:rPr lang="en-US" dirty="0"/>
              <a:t>Chapter 4 Next Steps</a:t>
            </a:r>
          </a:p>
        </p:txBody>
      </p:sp>
      <p:sp>
        <p:nvSpPr>
          <p:cNvPr id="3" name="Content Placeholder 2">
            <a:extLst>
              <a:ext uri="{FF2B5EF4-FFF2-40B4-BE49-F238E27FC236}">
                <a16:creationId xmlns:a16="http://schemas.microsoft.com/office/drawing/2014/main" id="{3DF680AE-7FA7-7653-1822-30389556BCD3}"/>
              </a:ext>
            </a:extLst>
          </p:cNvPr>
          <p:cNvSpPr>
            <a:spLocks noGrp="1"/>
          </p:cNvSpPr>
          <p:nvPr>
            <p:ph idx="1"/>
          </p:nvPr>
        </p:nvSpPr>
        <p:spPr/>
        <p:txBody>
          <a:bodyPr/>
          <a:lstStyle/>
          <a:p>
            <a:r>
              <a:rPr lang="en-US" dirty="0"/>
              <a:t>Ocean acidification interaction</a:t>
            </a:r>
          </a:p>
          <a:p>
            <a:r>
              <a:rPr lang="en-US" dirty="0"/>
              <a:t>Apply to population growth</a:t>
            </a:r>
          </a:p>
          <a:p>
            <a:r>
              <a:rPr lang="en-US" i="1" dirty="0"/>
              <a:t>M. menidia</a:t>
            </a:r>
            <a:r>
              <a:rPr lang="en-US" dirty="0"/>
              <a:t> is a model species – apply methods to another species</a:t>
            </a:r>
            <a:endParaRPr lang="en-US" i="1" dirty="0"/>
          </a:p>
        </p:txBody>
      </p:sp>
    </p:spTree>
    <p:extLst>
      <p:ext uri="{BB962C8B-B14F-4D97-AF65-F5344CB8AC3E}">
        <p14:creationId xmlns:p14="http://schemas.microsoft.com/office/powerpoint/2010/main" val="23693628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1E24C-B0C3-FA89-8B23-5C33AFF356E6}"/>
              </a:ext>
            </a:extLst>
          </p:cNvPr>
          <p:cNvSpPr>
            <a:spLocks noGrp="1"/>
          </p:cNvSpPr>
          <p:nvPr>
            <p:ph type="title"/>
          </p:nvPr>
        </p:nvSpPr>
        <p:spPr>
          <a:xfrm>
            <a:off x="838200" y="109941"/>
            <a:ext cx="10515600" cy="1325563"/>
          </a:xfrm>
        </p:spPr>
        <p:txBody>
          <a:bodyPr/>
          <a:lstStyle/>
          <a:p>
            <a:r>
              <a:rPr lang="en-US" dirty="0"/>
              <a:t>Objectives</a:t>
            </a:r>
          </a:p>
        </p:txBody>
      </p:sp>
      <p:sp>
        <p:nvSpPr>
          <p:cNvPr id="3" name="Content Placeholder 2">
            <a:extLst>
              <a:ext uri="{FF2B5EF4-FFF2-40B4-BE49-F238E27FC236}">
                <a16:creationId xmlns:a16="http://schemas.microsoft.com/office/drawing/2014/main" id="{83433FAC-B164-0D15-2243-0D6E174358D1}"/>
              </a:ext>
            </a:extLst>
          </p:cNvPr>
          <p:cNvSpPr>
            <a:spLocks noGrp="1"/>
          </p:cNvSpPr>
          <p:nvPr>
            <p:ph idx="1"/>
          </p:nvPr>
        </p:nvSpPr>
        <p:spPr>
          <a:xfrm>
            <a:off x="838200" y="1435504"/>
            <a:ext cx="10515600" cy="4922766"/>
          </a:xfrm>
        </p:spPr>
        <p:txBody>
          <a:bodyPr>
            <a:normAutofit/>
          </a:bodyPr>
          <a:lstStyle/>
          <a:p>
            <a:pPr marL="0" indent="0">
              <a:buNone/>
            </a:pPr>
            <a:r>
              <a:rPr lang="en-US" b="1" dirty="0"/>
              <a:t>Chapter 1: </a:t>
            </a:r>
            <a:r>
              <a:rPr lang="en-US" dirty="0"/>
              <a:t>Measure metabolic effects of CO</a:t>
            </a:r>
            <a:r>
              <a:rPr lang="en-US" baseline="-25000" dirty="0"/>
              <a:t>2</a:t>
            </a:r>
            <a:r>
              <a:rPr lang="en-US" dirty="0"/>
              <a:t>, temperature, and oxygen treatments</a:t>
            </a:r>
          </a:p>
          <a:p>
            <a:pPr marL="0" indent="0">
              <a:spcBef>
                <a:spcPts val="3000"/>
              </a:spcBef>
              <a:buNone/>
            </a:pPr>
            <a:r>
              <a:rPr lang="en-US" b="1" dirty="0"/>
              <a:t>Chapter 2: </a:t>
            </a:r>
            <a:r>
              <a:rPr lang="en-US" sz="2800" dirty="0"/>
              <a:t>Does acidification alter metabolic response to progressive, acute hypoxia? </a:t>
            </a:r>
            <a:endParaRPr lang="en-US" dirty="0"/>
          </a:p>
          <a:p>
            <a:pPr marL="0" indent="0">
              <a:spcBef>
                <a:spcPts val="3000"/>
              </a:spcBef>
              <a:buNone/>
            </a:pPr>
            <a:r>
              <a:rPr lang="en-US" b="1" dirty="0"/>
              <a:t>Chapter 3: </a:t>
            </a:r>
            <a:r>
              <a:rPr lang="en-US" dirty="0"/>
              <a:t>Identify mechanism of pH regulation in early life stages across CO</a:t>
            </a:r>
            <a:r>
              <a:rPr lang="en-US" baseline="-25000" dirty="0"/>
              <a:t>2</a:t>
            </a:r>
            <a:r>
              <a:rPr lang="en-US" dirty="0"/>
              <a:t> and temperature levels</a:t>
            </a:r>
          </a:p>
          <a:p>
            <a:pPr marL="0" indent="0">
              <a:spcBef>
                <a:spcPts val="3000"/>
              </a:spcBef>
              <a:buNone/>
            </a:pPr>
            <a:r>
              <a:rPr lang="en-US" b="1" dirty="0"/>
              <a:t>Chapter 4: </a:t>
            </a:r>
            <a:r>
              <a:rPr lang="en-US" dirty="0"/>
              <a:t>Attribute early life hypoxia responses to energetic mechanisms using a Dynamic Energy Budget</a:t>
            </a:r>
            <a:endParaRPr lang="en-US" b="1" dirty="0"/>
          </a:p>
        </p:txBody>
      </p:sp>
    </p:spTree>
    <p:extLst>
      <p:ext uri="{BB962C8B-B14F-4D97-AF65-F5344CB8AC3E}">
        <p14:creationId xmlns:p14="http://schemas.microsoft.com/office/powerpoint/2010/main" val="904354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739A8-AA84-E693-F110-AC551580F63E}"/>
              </a:ext>
            </a:extLst>
          </p:cNvPr>
          <p:cNvSpPr>
            <a:spLocks noGrp="1"/>
          </p:cNvSpPr>
          <p:nvPr>
            <p:ph type="title"/>
          </p:nvPr>
        </p:nvSpPr>
        <p:spPr/>
        <p:txBody>
          <a:bodyPr/>
          <a:lstStyle/>
          <a:p>
            <a:r>
              <a:rPr lang="en-US" dirty="0"/>
              <a:t>Conclusions of Dissertation</a:t>
            </a:r>
          </a:p>
        </p:txBody>
      </p:sp>
      <p:sp>
        <p:nvSpPr>
          <p:cNvPr id="3" name="Content Placeholder 2">
            <a:extLst>
              <a:ext uri="{FF2B5EF4-FFF2-40B4-BE49-F238E27FC236}">
                <a16:creationId xmlns:a16="http://schemas.microsoft.com/office/drawing/2014/main" id="{DAEFB170-6285-F9FC-9C1E-871459B10C0E}"/>
              </a:ext>
            </a:extLst>
          </p:cNvPr>
          <p:cNvSpPr>
            <a:spLocks noGrp="1"/>
          </p:cNvSpPr>
          <p:nvPr>
            <p:ph idx="1"/>
          </p:nvPr>
        </p:nvSpPr>
        <p:spPr/>
        <p:txBody>
          <a:bodyPr/>
          <a:lstStyle/>
          <a:p>
            <a:r>
              <a:rPr lang="en-US" dirty="0"/>
              <a:t>Stage-specific sensitivity to </a:t>
            </a:r>
            <a:r>
              <a:rPr lang="en-US" b="1" dirty="0"/>
              <a:t>interacting</a:t>
            </a:r>
            <a:r>
              <a:rPr lang="en-US" dirty="0"/>
              <a:t> stressors</a:t>
            </a:r>
          </a:p>
          <a:p>
            <a:r>
              <a:rPr lang="en-US" dirty="0"/>
              <a:t>Variability across experiments – suggests species resilience</a:t>
            </a:r>
          </a:p>
          <a:p>
            <a:endParaRPr lang="en-US" dirty="0"/>
          </a:p>
        </p:txBody>
      </p:sp>
      <p:pic>
        <p:nvPicPr>
          <p:cNvPr id="17" name="Picture 16">
            <a:extLst>
              <a:ext uri="{FF2B5EF4-FFF2-40B4-BE49-F238E27FC236}">
                <a16:creationId xmlns:a16="http://schemas.microsoft.com/office/drawing/2014/main" id="{B36AA8E1-897C-0093-04BB-A48F0CE7F114}"/>
              </a:ext>
            </a:extLst>
          </p:cNvPr>
          <p:cNvPicPr>
            <a:picLocks noChangeAspect="1"/>
          </p:cNvPicPr>
          <p:nvPr/>
        </p:nvPicPr>
        <p:blipFill>
          <a:blip r:embed="rId2"/>
          <a:stretch>
            <a:fillRect/>
          </a:stretch>
        </p:blipFill>
        <p:spPr>
          <a:xfrm>
            <a:off x="4644321" y="3187557"/>
            <a:ext cx="3963215" cy="1139666"/>
          </a:xfrm>
          <a:prstGeom prst="rect">
            <a:avLst/>
          </a:prstGeom>
        </p:spPr>
      </p:pic>
      <p:pic>
        <p:nvPicPr>
          <p:cNvPr id="26" name="Picture 14" descr="Plankton mix | Deep sea creatures, Microscopic photography, Ocean creatures">
            <a:extLst>
              <a:ext uri="{FF2B5EF4-FFF2-40B4-BE49-F238E27FC236}">
                <a16:creationId xmlns:a16="http://schemas.microsoft.com/office/drawing/2014/main" id="{7B76C7C6-C54C-F840-DB2B-65F22035D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533052" y="2942502"/>
            <a:ext cx="1830693" cy="25857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7" name="Freeform: Shape 26">
            <a:extLst>
              <a:ext uri="{FF2B5EF4-FFF2-40B4-BE49-F238E27FC236}">
                <a16:creationId xmlns:a16="http://schemas.microsoft.com/office/drawing/2014/main" id="{C54B421C-6495-B373-4DD7-B5DE97F898E6}"/>
              </a:ext>
            </a:extLst>
          </p:cNvPr>
          <p:cNvSpPr/>
          <p:nvPr/>
        </p:nvSpPr>
        <p:spPr>
          <a:xfrm rot="1236226">
            <a:off x="2976170" y="3420374"/>
            <a:ext cx="1445703" cy="674033"/>
          </a:xfrm>
          <a:custGeom>
            <a:avLst/>
            <a:gdLst>
              <a:gd name="connsiteX0" fmla="*/ 0 w 1381760"/>
              <a:gd name="connsiteY0" fmla="*/ 853440 h 853440"/>
              <a:gd name="connsiteX1" fmla="*/ 1381760 w 1381760"/>
              <a:gd name="connsiteY1" fmla="*/ 0 h 853440"/>
              <a:gd name="connsiteX0" fmla="*/ 0 w 1381760"/>
              <a:gd name="connsiteY0" fmla="*/ 864566 h 864566"/>
              <a:gd name="connsiteX1" fmla="*/ 1381760 w 1381760"/>
              <a:gd name="connsiteY1" fmla="*/ 11126 h 864566"/>
              <a:gd name="connsiteX0" fmla="*/ 0 w 1381760"/>
              <a:gd name="connsiteY0" fmla="*/ 885584 h 885584"/>
              <a:gd name="connsiteX1" fmla="*/ 1381760 w 1381760"/>
              <a:gd name="connsiteY1" fmla="*/ 32144 h 885584"/>
              <a:gd name="connsiteX0" fmla="*/ 0 w 1381760"/>
              <a:gd name="connsiteY0" fmla="*/ 880305 h 880305"/>
              <a:gd name="connsiteX1" fmla="*/ 1381760 w 1381760"/>
              <a:gd name="connsiteY1" fmla="*/ 26865 h 880305"/>
              <a:gd name="connsiteX0" fmla="*/ 0 w 1381760"/>
              <a:gd name="connsiteY0" fmla="*/ 915285 h 915285"/>
              <a:gd name="connsiteX1" fmla="*/ 1381760 w 1381760"/>
              <a:gd name="connsiteY1" fmla="*/ 61845 h 915285"/>
            </a:gdLst>
            <a:ahLst/>
            <a:cxnLst>
              <a:cxn ang="0">
                <a:pos x="connsiteX0" y="connsiteY0"/>
              </a:cxn>
              <a:cxn ang="0">
                <a:pos x="connsiteX1" y="connsiteY1"/>
              </a:cxn>
            </a:cxnLst>
            <a:rect l="l" t="t" r="r" b="b"/>
            <a:pathLst>
              <a:path w="1381760" h="915285">
                <a:moveTo>
                  <a:pt x="0" y="915285"/>
                </a:moveTo>
                <a:cubicBezTo>
                  <a:pt x="359434" y="146481"/>
                  <a:pt x="820021" y="-137999"/>
                  <a:pt x="1381760" y="61845"/>
                </a:cubicBezTo>
              </a:path>
            </a:pathLst>
          </a:custGeom>
          <a:noFill/>
          <a:ln w="82550">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Arrow: Right 27">
            <a:extLst>
              <a:ext uri="{FF2B5EF4-FFF2-40B4-BE49-F238E27FC236}">
                <a16:creationId xmlns:a16="http://schemas.microsoft.com/office/drawing/2014/main" id="{58611C82-2AFB-28F5-EE21-6DF4572FCA8D}"/>
              </a:ext>
            </a:extLst>
          </p:cNvPr>
          <p:cNvSpPr/>
          <p:nvPr/>
        </p:nvSpPr>
        <p:spPr>
          <a:xfrm rot="6886827">
            <a:off x="4913214" y="4882090"/>
            <a:ext cx="1305581" cy="321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3A7AFDB2-A30F-828D-DC30-02C2503463CC}"/>
              </a:ext>
            </a:extLst>
          </p:cNvPr>
          <p:cNvSpPr txBox="1"/>
          <p:nvPr/>
        </p:nvSpPr>
        <p:spPr>
          <a:xfrm>
            <a:off x="4494234" y="5758478"/>
            <a:ext cx="1304396" cy="461665"/>
          </a:xfrm>
          <a:prstGeom prst="rect">
            <a:avLst/>
          </a:prstGeom>
          <a:noFill/>
        </p:spPr>
        <p:txBody>
          <a:bodyPr wrap="none" rtlCol="0">
            <a:spAutoFit/>
          </a:bodyPr>
          <a:lstStyle/>
          <a:p>
            <a:r>
              <a:rPr lang="en-US" sz="2400" b="1" dirty="0"/>
              <a:t>Growth</a:t>
            </a:r>
          </a:p>
        </p:txBody>
      </p:sp>
      <p:sp>
        <p:nvSpPr>
          <p:cNvPr id="30" name="Arrow: Right 29">
            <a:extLst>
              <a:ext uri="{FF2B5EF4-FFF2-40B4-BE49-F238E27FC236}">
                <a16:creationId xmlns:a16="http://schemas.microsoft.com/office/drawing/2014/main" id="{3F7E4139-7077-7451-7073-94374FAB2704}"/>
              </a:ext>
            </a:extLst>
          </p:cNvPr>
          <p:cNvSpPr/>
          <p:nvPr/>
        </p:nvSpPr>
        <p:spPr>
          <a:xfrm rot="3785448">
            <a:off x="6606184" y="4873528"/>
            <a:ext cx="1305581" cy="321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E5E8E7A-2DAF-B679-C7B3-90CED629EB66}"/>
              </a:ext>
            </a:extLst>
          </p:cNvPr>
          <p:cNvSpPr txBox="1"/>
          <p:nvPr/>
        </p:nvSpPr>
        <p:spPr>
          <a:xfrm>
            <a:off x="7076037" y="5661215"/>
            <a:ext cx="2350131" cy="830997"/>
          </a:xfrm>
          <a:prstGeom prst="rect">
            <a:avLst/>
          </a:prstGeom>
          <a:noFill/>
        </p:spPr>
        <p:txBody>
          <a:bodyPr wrap="none" rtlCol="0">
            <a:spAutoFit/>
          </a:bodyPr>
          <a:lstStyle/>
          <a:p>
            <a:r>
              <a:rPr lang="en-US" sz="2400" b="1" dirty="0"/>
              <a:t>Ion exchange, </a:t>
            </a:r>
          </a:p>
          <a:p>
            <a:r>
              <a:rPr lang="en-US" sz="2400" b="1" dirty="0"/>
              <a:t>Metabolism</a:t>
            </a:r>
          </a:p>
        </p:txBody>
      </p:sp>
    </p:spTree>
    <p:extLst>
      <p:ext uri="{BB962C8B-B14F-4D97-AF65-F5344CB8AC3E}">
        <p14:creationId xmlns:p14="http://schemas.microsoft.com/office/powerpoint/2010/main" val="26337419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739A8-AA84-E693-F110-AC551580F63E}"/>
              </a:ext>
            </a:extLst>
          </p:cNvPr>
          <p:cNvSpPr>
            <a:spLocks noGrp="1"/>
          </p:cNvSpPr>
          <p:nvPr>
            <p:ph type="title"/>
          </p:nvPr>
        </p:nvSpPr>
        <p:spPr/>
        <p:txBody>
          <a:bodyPr/>
          <a:lstStyle/>
          <a:p>
            <a:r>
              <a:rPr lang="en-US" dirty="0"/>
              <a:t>Conclusions of Dissertation</a:t>
            </a:r>
          </a:p>
        </p:txBody>
      </p:sp>
      <p:sp>
        <p:nvSpPr>
          <p:cNvPr id="3" name="Content Placeholder 2">
            <a:extLst>
              <a:ext uri="{FF2B5EF4-FFF2-40B4-BE49-F238E27FC236}">
                <a16:creationId xmlns:a16="http://schemas.microsoft.com/office/drawing/2014/main" id="{DAEFB170-6285-F9FC-9C1E-871459B10C0E}"/>
              </a:ext>
            </a:extLst>
          </p:cNvPr>
          <p:cNvSpPr>
            <a:spLocks noGrp="1"/>
          </p:cNvSpPr>
          <p:nvPr>
            <p:ph idx="1"/>
          </p:nvPr>
        </p:nvSpPr>
        <p:spPr/>
        <p:txBody>
          <a:bodyPr/>
          <a:lstStyle/>
          <a:p>
            <a:r>
              <a:rPr lang="en-US" dirty="0"/>
              <a:t>Stage-specific sensitivity to </a:t>
            </a:r>
            <a:r>
              <a:rPr lang="en-US" b="1" dirty="0"/>
              <a:t>interacting</a:t>
            </a:r>
            <a:r>
              <a:rPr lang="en-US" dirty="0"/>
              <a:t> stressors</a:t>
            </a:r>
          </a:p>
          <a:p>
            <a:r>
              <a:rPr lang="en-US" b="1" dirty="0"/>
              <a:t>Variability</a:t>
            </a:r>
            <a:r>
              <a:rPr lang="en-US" dirty="0"/>
              <a:t> across experiments – suggests species resilience</a:t>
            </a:r>
          </a:p>
          <a:p>
            <a:endParaRPr lang="en-US" dirty="0"/>
          </a:p>
        </p:txBody>
      </p:sp>
      <p:pic>
        <p:nvPicPr>
          <p:cNvPr id="17" name="Picture 16">
            <a:extLst>
              <a:ext uri="{FF2B5EF4-FFF2-40B4-BE49-F238E27FC236}">
                <a16:creationId xmlns:a16="http://schemas.microsoft.com/office/drawing/2014/main" id="{B36AA8E1-897C-0093-04BB-A48F0CE7F114}"/>
              </a:ext>
            </a:extLst>
          </p:cNvPr>
          <p:cNvPicPr>
            <a:picLocks noChangeAspect="1"/>
          </p:cNvPicPr>
          <p:nvPr/>
        </p:nvPicPr>
        <p:blipFill>
          <a:blip r:embed="rId2"/>
          <a:stretch>
            <a:fillRect/>
          </a:stretch>
        </p:blipFill>
        <p:spPr>
          <a:xfrm>
            <a:off x="4644321" y="3187557"/>
            <a:ext cx="3963215" cy="1139666"/>
          </a:xfrm>
          <a:prstGeom prst="rect">
            <a:avLst/>
          </a:prstGeom>
        </p:spPr>
      </p:pic>
      <p:pic>
        <p:nvPicPr>
          <p:cNvPr id="26" name="Picture 14" descr="Plankton mix | Deep sea creatures, Microscopic photography, Ocean creatures">
            <a:extLst>
              <a:ext uri="{FF2B5EF4-FFF2-40B4-BE49-F238E27FC236}">
                <a16:creationId xmlns:a16="http://schemas.microsoft.com/office/drawing/2014/main" id="{7B76C7C6-C54C-F840-DB2B-65F22035D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533052" y="2942502"/>
            <a:ext cx="1830693" cy="25857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7" name="Freeform: Shape 26">
            <a:extLst>
              <a:ext uri="{FF2B5EF4-FFF2-40B4-BE49-F238E27FC236}">
                <a16:creationId xmlns:a16="http://schemas.microsoft.com/office/drawing/2014/main" id="{C54B421C-6495-B373-4DD7-B5DE97F898E6}"/>
              </a:ext>
            </a:extLst>
          </p:cNvPr>
          <p:cNvSpPr/>
          <p:nvPr/>
        </p:nvSpPr>
        <p:spPr>
          <a:xfrm rot="1236226">
            <a:off x="2976170" y="3420374"/>
            <a:ext cx="1445703" cy="674033"/>
          </a:xfrm>
          <a:custGeom>
            <a:avLst/>
            <a:gdLst>
              <a:gd name="connsiteX0" fmla="*/ 0 w 1381760"/>
              <a:gd name="connsiteY0" fmla="*/ 853440 h 853440"/>
              <a:gd name="connsiteX1" fmla="*/ 1381760 w 1381760"/>
              <a:gd name="connsiteY1" fmla="*/ 0 h 853440"/>
              <a:gd name="connsiteX0" fmla="*/ 0 w 1381760"/>
              <a:gd name="connsiteY0" fmla="*/ 864566 h 864566"/>
              <a:gd name="connsiteX1" fmla="*/ 1381760 w 1381760"/>
              <a:gd name="connsiteY1" fmla="*/ 11126 h 864566"/>
              <a:gd name="connsiteX0" fmla="*/ 0 w 1381760"/>
              <a:gd name="connsiteY0" fmla="*/ 885584 h 885584"/>
              <a:gd name="connsiteX1" fmla="*/ 1381760 w 1381760"/>
              <a:gd name="connsiteY1" fmla="*/ 32144 h 885584"/>
              <a:gd name="connsiteX0" fmla="*/ 0 w 1381760"/>
              <a:gd name="connsiteY0" fmla="*/ 880305 h 880305"/>
              <a:gd name="connsiteX1" fmla="*/ 1381760 w 1381760"/>
              <a:gd name="connsiteY1" fmla="*/ 26865 h 880305"/>
              <a:gd name="connsiteX0" fmla="*/ 0 w 1381760"/>
              <a:gd name="connsiteY0" fmla="*/ 915285 h 915285"/>
              <a:gd name="connsiteX1" fmla="*/ 1381760 w 1381760"/>
              <a:gd name="connsiteY1" fmla="*/ 61845 h 915285"/>
            </a:gdLst>
            <a:ahLst/>
            <a:cxnLst>
              <a:cxn ang="0">
                <a:pos x="connsiteX0" y="connsiteY0"/>
              </a:cxn>
              <a:cxn ang="0">
                <a:pos x="connsiteX1" y="connsiteY1"/>
              </a:cxn>
            </a:cxnLst>
            <a:rect l="l" t="t" r="r" b="b"/>
            <a:pathLst>
              <a:path w="1381760" h="915285">
                <a:moveTo>
                  <a:pt x="0" y="915285"/>
                </a:moveTo>
                <a:cubicBezTo>
                  <a:pt x="359434" y="146481"/>
                  <a:pt x="820021" y="-137999"/>
                  <a:pt x="1381760" y="61845"/>
                </a:cubicBezTo>
              </a:path>
            </a:pathLst>
          </a:custGeom>
          <a:noFill/>
          <a:ln w="82550">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Arrow: Right 27">
            <a:extLst>
              <a:ext uri="{FF2B5EF4-FFF2-40B4-BE49-F238E27FC236}">
                <a16:creationId xmlns:a16="http://schemas.microsoft.com/office/drawing/2014/main" id="{58611C82-2AFB-28F5-EE21-6DF4572FCA8D}"/>
              </a:ext>
            </a:extLst>
          </p:cNvPr>
          <p:cNvSpPr/>
          <p:nvPr/>
        </p:nvSpPr>
        <p:spPr>
          <a:xfrm rot="6886827">
            <a:off x="4935509" y="4867826"/>
            <a:ext cx="1176957" cy="1695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3A7AFDB2-A30F-828D-DC30-02C2503463CC}"/>
              </a:ext>
            </a:extLst>
          </p:cNvPr>
          <p:cNvSpPr txBox="1"/>
          <p:nvPr/>
        </p:nvSpPr>
        <p:spPr>
          <a:xfrm>
            <a:off x="4644321" y="5689155"/>
            <a:ext cx="1117807" cy="400110"/>
          </a:xfrm>
          <a:prstGeom prst="rect">
            <a:avLst/>
          </a:prstGeom>
          <a:noFill/>
        </p:spPr>
        <p:txBody>
          <a:bodyPr wrap="none" rtlCol="0">
            <a:spAutoFit/>
          </a:bodyPr>
          <a:lstStyle/>
          <a:p>
            <a:r>
              <a:rPr lang="en-US" sz="2000" b="1" dirty="0"/>
              <a:t>Growth</a:t>
            </a:r>
          </a:p>
        </p:txBody>
      </p:sp>
      <p:sp>
        <p:nvSpPr>
          <p:cNvPr id="30" name="Arrow: Right 29">
            <a:extLst>
              <a:ext uri="{FF2B5EF4-FFF2-40B4-BE49-F238E27FC236}">
                <a16:creationId xmlns:a16="http://schemas.microsoft.com/office/drawing/2014/main" id="{3F7E4139-7077-7451-7073-94374FAB2704}"/>
              </a:ext>
            </a:extLst>
          </p:cNvPr>
          <p:cNvSpPr/>
          <p:nvPr/>
        </p:nvSpPr>
        <p:spPr>
          <a:xfrm rot="3785448">
            <a:off x="6723164" y="4647437"/>
            <a:ext cx="1502800" cy="727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E5E8E7A-2DAF-B679-C7B3-90CED629EB66}"/>
              </a:ext>
            </a:extLst>
          </p:cNvPr>
          <p:cNvSpPr txBox="1"/>
          <p:nvPr/>
        </p:nvSpPr>
        <p:spPr>
          <a:xfrm>
            <a:off x="7076037" y="5661215"/>
            <a:ext cx="3076611" cy="1077218"/>
          </a:xfrm>
          <a:prstGeom prst="rect">
            <a:avLst/>
          </a:prstGeom>
          <a:noFill/>
        </p:spPr>
        <p:txBody>
          <a:bodyPr wrap="none" rtlCol="0">
            <a:spAutoFit/>
          </a:bodyPr>
          <a:lstStyle/>
          <a:p>
            <a:r>
              <a:rPr lang="en-US" sz="3200" b="1" dirty="0"/>
              <a:t>Ion exchange, </a:t>
            </a:r>
          </a:p>
          <a:p>
            <a:r>
              <a:rPr lang="en-US" sz="3200" b="1" dirty="0"/>
              <a:t>Metabolism</a:t>
            </a:r>
          </a:p>
        </p:txBody>
      </p:sp>
    </p:spTree>
    <p:extLst>
      <p:ext uri="{BB962C8B-B14F-4D97-AF65-F5344CB8AC3E}">
        <p14:creationId xmlns:p14="http://schemas.microsoft.com/office/powerpoint/2010/main" val="14949405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739A8-AA84-E693-F110-AC551580F63E}"/>
              </a:ext>
            </a:extLst>
          </p:cNvPr>
          <p:cNvSpPr>
            <a:spLocks noGrp="1"/>
          </p:cNvSpPr>
          <p:nvPr>
            <p:ph type="title"/>
          </p:nvPr>
        </p:nvSpPr>
        <p:spPr/>
        <p:txBody>
          <a:bodyPr/>
          <a:lstStyle/>
          <a:p>
            <a:r>
              <a:rPr lang="en-US" dirty="0"/>
              <a:t>Conclusions of Dissertation</a:t>
            </a:r>
          </a:p>
        </p:txBody>
      </p:sp>
      <p:sp>
        <p:nvSpPr>
          <p:cNvPr id="3" name="Content Placeholder 2">
            <a:extLst>
              <a:ext uri="{FF2B5EF4-FFF2-40B4-BE49-F238E27FC236}">
                <a16:creationId xmlns:a16="http://schemas.microsoft.com/office/drawing/2014/main" id="{DAEFB170-6285-F9FC-9C1E-871459B10C0E}"/>
              </a:ext>
            </a:extLst>
          </p:cNvPr>
          <p:cNvSpPr>
            <a:spLocks noGrp="1"/>
          </p:cNvSpPr>
          <p:nvPr>
            <p:ph idx="1"/>
          </p:nvPr>
        </p:nvSpPr>
        <p:spPr/>
        <p:txBody>
          <a:bodyPr/>
          <a:lstStyle/>
          <a:p>
            <a:r>
              <a:rPr lang="en-US" dirty="0"/>
              <a:t>Highly variable environment may prepare silversides for environmental change</a:t>
            </a:r>
          </a:p>
          <a:p>
            <a:r>
              <a:rPr lang="en-US" dirty="0"/>
              <a:t>E.g. larval hypoxia sensitivity (</a:t>
            </a:r>
            <a:r>
              <a:rPr lang="en-US" i="1" dirty="0" err="1"/>
              <a:t>P</a:t>
            </a:r>
            <a:r>
              <a:rPr lang="en-US" baseline="-25000" dirty="0" err="1"/>
              <a:t>crit</a:t>
            </a:r>
            <a:r>
              <a:rPr lang="en-US" dirty="0"/>
              <a:t>) </a:t>
            </a:r>
            <a:r>
              <a:rPr lang="en-US" b="1" dirty="0"/>
              <a:t>decreased </a:t>
            </a:r>
            <a:r>
              <a:rPr lang="en-US" dirty="0"/>
              <a:t>under high CO</a:t>
            </a:r>
            <a:r>
              <a:rPr lang="en-US" baseline="-25000" dirty="0"/>
              <a:t>2</a:t>
            </a:r>
            <a:endParaRPr lang="en-US" dirty="0"/>
          </a:p>
          <a:p>
            <a:pPr lvl="1"/>
            <a:r>
              <a:rPr lang="en-US" dirty="0"/>
              <a:t>Maintenance not a likely hypoxia mechanism – OA and hypoxia wouldn’t be simultaneously demanding energy from the same flux</a:t>
            </a:r>
          </a:p>
          <a:p>
            <a:endParaRPr lang="en-US" dirty="0"/>
          </a:p>
        </p:txBody>
      </p:sp>
    </p:spTree>
    <p:extLst>
      <p:ext uri="{BB962C8B-B14F-4D97-AF65-F5344CB8AC3E}">
        <p14:creationId xmlns:p14="http://schemas.microsoft.com/office/powerpoint/2010/main" val="20194858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92D96-C45B-566D-6F90-DE33143E054C}"/>
              </a:ext>
            </a:extLst>
          </p:cNvPr>
          <p:cNvSpPr>
            <a:spLocks noGrp="1"/>
          </p:cNvSpPr>
          <p:nvPr>
            <p:ph type="title"/>
          </p:nvPr>
        </p:nvSpPr>
        <p:spPr/>
        <p:txBody>
          <a:bodyPr/>
          <a:lstStyle/>
          <a:p>
            <a:r>
              <a:rPr lang="en-US" dirty="0"/>
              <a:t>Future Directions</a:t>
            </a:r>
          </a:p>
        </p:txBody>
      </p:sp>
      <p:sp>
        <p:nvSpPr>
          <p:cNvPr id="3" name="Content Placeholder 2">
            <a:extLst>
              <a:ext uri="{FF2B5EF4-FFF2-40B4-BE49-F238E27FC236}">
                <a16:creationId xmlns:a16="http://schemas.microsoft.com/office/drawing/2014/main" id="{827BF598-8E67-6792-DFF2-96E6521AA944}"/>
              </a:ext>
            </a:extLst>
          </p:cNvPr>
          <p:cNvSpPr>
            <a:spLocks noGrp="1"/>
          </p:cNvSpPr>
          <p:nvPr>
            <p:ph idx="1"/>
          </p:nvPr>
        </p:nvSpPr>
        <p:spPr/>
        <p:txBody>
          <a:bodyPr/>
          <a:lstStyle/>
          <a:p>
            <a:r>
              <a:rPr lang="en-US" dirty="0"/>
              <a:t>Use DEB model to combine stressors and additional levels</a:t>
            </a:r>
          </a:p>
          <a:p>
            <a:r>
              <a:rPr lang="en-US" dirty="0"/>
              <a:t>Model population growth rate </a:t>
            </a:r>
          </a:p>
          <a:p>
            <a:r>
              <a:rPr lang="en-US" dirty="0"/>
              <a:t>Identify locations of greatly intensifying stressors</a:t>
            </a:r>
          </a:p>
          <a:p>
            <a:pPr lvl="1"/>
            <a:r>
              <a:rPr lang="en-US" dirty="0"/>
              <a:t>Competitive advantage for silversides?</a:t>
            </a:r>
          </a:p>
          <a:p>
            <a:pPr lvl="1"/>
            <a:r>
              <a:rPr lang="en-US" dirty="0"/>
              <a:t>Slower growth </a:t>
            </a:r>
            <a:r>
              <a:rPr lang="en-US" dirty="0">
                <a:sym typeface="Wingdings" panose="05000000000000000000" pitchFamily="2" charset="2"/>
              </a:rPr>
              <a:t> greater risk of predation</a:t>
            </a:r>
            <a:endParaRPr lang="en-US" dirty="0"/>
          </a:p>
          <a:p>
            <a:pPr lvl="1"/>
            <a:r>
              <a:rPr lang="en-US" dirty="0"/>
              <a:t>Ecosystem level implications – food for higher trophic levels</a:t>
            </a:r>
          </a:p>
        </p:txBody>
      </p:sp>
    </p:spTree>
    <p:extLst>
      <p:ext uri="{BB962C8B-B14F-4D97-AF65-F5344CB8AC3E}">
        <p14:creationId xmlns:p14="http://schemas.microsoft.com/office/powerpoint/2010/main" val="8396118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83DF0-815D-76C5-B768-6DDF5193ECC4}"/>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5027FF57-51A5-C919-1C04-A4D182DD2DB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99875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87BB2E4-38B7-C989-01B9-B376C9B1E0AE}"/>
              </a:ext>
            </a:extLst>
          </p:cNvPr>
          <p:cNvSpPr/>
          <p:nvPr/>
        </p:nvSpPr>
        <p:spPr>
          <a:xfrm>
            <a:off x="101600" y="1753236"/>
            <a:ext cx="12009120" cy="3515163"/>
          </a:xfrm>
          <a:prstGeom prst="rect">
            <a:avLst/>
          </a:prstGeom>
          <a:solidFill>
            <a:schemeClr val="tx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02991" y="5623363"/>
            <a:ext cx="11343190" cy="646331"/>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3600" b="1" dirty="0">
                <a:ln w="11430"/>
                <a:solidFill>
                  <a:schemeClr val="accent2"/>
                </a:solidFill>
                <a:effectLst>
                  <a:outerShdw blurRad="50800" dist="39000" dir="5460000" algn="tl">
                    <a:srgbClr val="000000">
                      <a:alpha val="38000"/>
                    </a:srgbClr>
                  </a:outerShdw>
                </a:effectLst>
                <a:latin typeface="Franklin Gothic Book" panose="020B0503020102020204" pitchFamily="34" charset="0"/>
              </a:rPr>
              <a:t>Summer conditions exceed projections for global change</a:t>
            </a:r>
          </a:p>
        </p:txBody>
      </p:sp>
      <p:sp>
        <p:nvSpPr>
          <p:cNvPr id="5" name="TextBox 4">
            <a:extLst>
              <a:ext uri="{FF2B5EF4-FFF2-40B4-BE49-F238E27FC236}">
                <a16:creationId xmlns:a16="http://schemas.microsoft.com/office/drawing/2014/main" id="{887CD51E-D4C4-4C64-3D59-9A2F14983E08}"/>
              </a:ext>
            </a:extLst>
          </p:cNvPr>
          <p:cNvSpPr txBox="1"/>
          <p:nvPr/>
        </p:nvSpPr>
        <p:spPr>
          <a:xfrm>
            <a:off x="219359" y="5268399"/>
            <a:ext cx="1900970" cy="307777"/>
          </a:xfrm>
          <a:prstGeom prst="rect">
            <a:avLst/>
          </a:prstGeom>
          <a:noFill/>
        </p:spPr>
        <p:txBody>
          <a:bodyPr wrap="none" rtlCol="0">
            <a:spAutoFit/>
          </a:bodyPr>
          <a:lstStyle/>
          <a:p>
            <a:r>
              <a:rPr lang="en-US" sz="1400" dirty="0"/>
              <a:t>Baumann et al., 2015</a:t>
            </a:r>
          </a:p>
        </p:txBody>
      </p:sp>
      <p:pic>
        <p:nvPicPr>
          <p:cNvPr id="6" name="Picture 5">
            <a:extLst>
              <a:ext uri="{FF2B5EF4-FFF2-40B4-BE49-F238E27FC236}">
                <a16:creationId xmlns:a16="http://schemas.microsoft.com/office/drawing/2014/main" id="{16C2871C-43B5-A9D0-A272-B4C62B4557E8}"/>
              </a:ext>
            </a:extLst>
          </p:cNvPr>
          <p:cNvPicPr>
            <a:picLocks noChangeAspect="1"/>
          </p:cNvPicPr>
          <p:nvPr/>
        </p:nvPicPr>
        <p:blipFill>
          <a:blip r:embed="rId3"/>
          <a:stretch>
            <a:fillRect/>
          </a:stretch>
        </p:blipFill>
        <p:spPr>
          <a:xfrm>
            <a:off x="142016" y="1810959"/>
            <a:ext cx="3962495" cy="3172117"/>
          </a:xfrm>
          <a:prstGeom prst="rect">
            <a:avLst/>
          </a:prstGeom>
        </p:spPr>
      </p:pic>
      <p:sp>
        <p:nvSpPr>
          <p:cNvPr id="7" name="Rectangle 6">
            <a:extLst>
              <a:ext uri="{FF2B5EF4-FFF2-40B4-BE49-F238E27FC236}">
                <a16:creationId xmlns:a16="http://schemas.microsoft.com/office/drawing/2014/main" id="{28B23A91-7B6E-3F91-6C5F-5E236D0C62DA}"/>
              </a:ext>
            </a:extLst>
          </p:cNvPr>
          <p:cNvSpPr/>
          <p:nvPr/>
        </p:nvSpPr>
        <p:spPr>
          <a:xfrm>
            <a:off x="195019" y="1801749"/>
            <a:ext cx="212349" cy="216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1EA2DC3-5C96-A8AA-CA8A-1B364F918287}"/>
              </a:ext>
            </a:extLst>
          </p:cNvPr>
          <p:cNvPicPr>
            <a:picLocks noChangeAspect="1"/>
          </p:cNvPicPr>
          <p:nvPr/>
        </p:nvPicPr>
        <p:blipFill rotWithShape="1">
          <a:blip r:embed="rId4"/>
          <a:srcRect t="3240"/>
          <a:stretch/>
        </p:blipFill>
        <p:spPr>
          <a:xfrm>
            <a:off x="4114672" y="1839841"/>
            <a:ext cx="3962495" cy="3101122"/>
          </a:xfrm>
          <a:prstGeom prst="rect">
            <a:avLst/>
          </a:prstGeom>
        </p:spPr>
      </p:pic>
      <p:pic>
        <p:nvPicPr>
          <p:cNvPr id="12" name="Picture 11">
            <a:extLst>
              <a:ext uri="{FF2B5EF4-FFF2-40B4-BE49-F238E27FC236}">
                <a16:creationId xmlns:a16="http://schemas.microsoft.com/office/drawing/2014/main" id="{2C594E66-ED97-F6C1-9767-8DB92B2980EA}"/>
              </a:ext>
            </a:extLst>
          </p:cNvPr>
          <p:cNvPicPr>
            <a:picLocks noChangeAspect="1"/>
          </p:cNvPicPr>
          <p:nvPr/>
        </p:nvPicPr>
        <p:blipFill rotWithShape="1">
          <a:blip r:embed="rId5"/>
          <a:srcRect b="5606"/>
          <a:stretch/>
        </p:blipFill>
        <p:spPr>
          <a:xfrm>
            <a:off x="8118051" y="1816981"/>
            <a:ext cx="3878930" cy="3053724"/>
          </a:xfrm>
          <a:prstGeom prst="rect">
            <a:avLst/>
          </a:prstGeom>
        </p:spPr>
      </p:pic>
      <p:pic>
        <p:nvPicPr>
          <p:cNvPr id="20" name="Picture 19">
            <a:extLst>
              <a:ext uri="{FF2B5EF4-FFF2-40B4-BE49-F238E27FC236}">
                <a16:creationId xmlns:a16="http://schemas.microsoft.com/office/drawing/2014/main" id="{E4E5AB83-59A3-611A-4EA0-74087B0808CC}"/>
              </a:ext>
            </a:extLst>
          </p:cNvPr>
          <p:cNvPicPr>
            <a:picLocks noChangeAspect="1"/>
          </p:cNvPicPr>
          <p:nvPr/>
        </p:nvPicPr>
        <p:blipFill>
          <a:blip r:embed="rId6"/>
          <a:stretch>
            <a:fillRect/>
          </a:stretch>
        </p:blipFill>
        <p:spPr>
          <a:xfrm>
            <a:off x="5592055" y="4908770"/>
            <a:ext cx="879865" cy="330959"/>
          </a:xfrm>
          <a:prstGeom prst="rect">
            <a:avLst/>
          </a:prstGeom>
        </p:spPr>
      </p:pic>
      <p:sp>
        <p:nvSpPr>
          <p:cNvPr id="21" name="Rectangle 20">
            <a:extLst>
              <a:ext uri="{FF2B5EF4-FFF2-40B4-BE49-F238E27FC236}">
                <a16:creationId xmlns:a16="http://schemas.microsoft.com/office/drawing/2014/main" id="{6FE8995A-A55D-A5A9-74C2-1EBF3B11DBEE}"/>
              </a:ext>
            </a:extLst>
          </p:cNvPr>
          <p:cNvSpPr/>
          <p:nvPr/>
        </p:nvSpPr>
        <p:spPr>
          <a:xfrm>
            <a:off x="4209531" y="1810159"/>
            <a:ext cx="212349" cy="216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D8B3C61-2A7E-3875-4DAF-1C15CDE11457}"/>
              </a:ext>
            </a:extLst>
          </p:cNvPr>
          <p:cNvSpPr/>
          <p:nvPr/>
        </p:nvSpPr>
        <p:spPr>
          <a:xfrm>
            <a:off x="8118051" y="1780230"/>
            <a:ext cx="212349" cy="216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CAED5D56-C3C5-2191-7DF6-332A66488051}"/>
              </a:ext>
            </a:extLst>
          </p:cNvPr>
          <p:cNvSpPr txBox="1">
            <a:spLocks/>
          </p:cNvSpPr>
          <p:nvPr/>
        </p:nvSpPr>
        <p:spPr>
          <a:xfrm>
            <a:off x="662211" y="104302"/>
            <a:ext cx="10680979" cy="1143000"/>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Franklin Gothic Book" panose="020B0503020102020204" pitchFamily="34" charset="0"/>
              </a:rPr>
              <a:t>Conditions are even more severe in estuaries, where young silversides live</a:t>
            </a:r>
          </a:p>
        </p:txBody>
      </p:sp>
    </p:spTree>
    <p:extLst>
      <p:ext uri="{BB962C8B-B14F-4D97-AF65-F5344CB8AC3E}">
        <p14:creationId xmlns:p14="http://schemas.microsoft.com/office/powerpoint/2010/main" val="18402430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ong Island Sound's Ecosystem Engineers – FishersIsland.net">
            <a:extLst>
              <a:ext uri="{FF2B5EF4-FFF2-40B4-BE49-F238E27FC236}">
                <a16:creationId xmlns:a16="http://schemas.microsoft.com/office/drawing/2014/main" id="{B6DE5867-6A2D-4566-9C28-C0702993ED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743712"/>
            <a:ext cx="12192001" cy="761129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6ED3FFC-0652-406B-B773-929A09369072}"/>
              </a:ext>
            </a:extLst>
          </p:cNvPr>
          <p:cNvSpPr>
            <a:spLocks noGrp="1"/>
          </p:cNvSpPr>
          <p:nvPr>
            <p:ph idx="1"/>
          </p:nvPr>
        </p:nvSpPr>
        <p:spPr>
          <a:xfrm>
            <a:off x="0" y="-743712"/>
            <a:ext cx="12192000" cy="7601712"/>
          </a:xfrm>
          <a:gradFill flip="none" rotWithShape="1">
            <a:gsLst>
              <a:gs pos="0">
                <a:schemeClr val="bg1">
                  <a:alpha val="34000"/>
                </a:schemeClr>
              </a:gs>
              <a:gs pos="74000">
                <a:schemeClr val="bg1">
                  <a:alpha val="0"/>
                </a:schemeClr>
              </a:gs>
            </a:gsLst>
            <a:path path="circle">
              <a:fillToRect l="50000" t="50000" r="50000" b="50000"/>
            </a:path>
            <a:tileRect/>
          </a:gradFill>
        </p:spPr>
        <p:txBody>
          <a:bodyPr>
            <a:normAutofit/>
          </a:bodyPr>
          <a:lstStyle/>
          <a:p>
            <a:pPr marL="0" indent="0" algn="ctr">
              <a:buNone/>
            </a:pPr>
            <a:endParaRPr lang="en-US" sz="3200" dirty="0"/>
          </a:p>
          <a:p>
            <a:pPr marL="0" indent="0" algn="ctr">
              <a:buNone/>
            </a:pPr>
            <a:endParaRPr lang="en-US" sz="3200" dirty="0"/>
          </a:p>
          <a:p>
            <a:pPr marL="0" indent="0" algn="ctr">
              <a:buNone/>
            </a:pPr>
            <a:endParaRPr lang="en-US" sz="3200" dirty="0"/>
          </a:p>
          <a:p>
            <a:pPr marL="0" indent="0" algn="ctr">
              <a:buNone/>
            </a:pPr>
            <a:r>
              <a:rPr lang="en-US" sz="3200" dirty="0"/>
              <a:t>Early life stages least mobile</a:t>
            </a:r>
          </a:p>
          <a:p>
            <a:pPr marL="0" indent="0" algn="ctr">
              <a:buNone/>
            </a:pPr>
            <a:endParaRPr lang="en-US" sz="3200" dirty="0"/>
          </a:p>
          <a:p>
            <a:pPr marL="0" indent="0" algn="ctr">
              <a:buNone/>
            </a:pPr>
            <a:r>
              <a:rPr lang="en-US" sz="3200" dirty="0"/>
              <a:t>Nursery habitats experience great fluctuations </a:t>
            </a:r>
          </a:p>
          <a:p>
            <a:pPr marL="0" indent="0" algn="ctr">
              <a:buNone/>
            </a:pPr>
            <a:endParaRPr lang="en-US" sz="3200" dirty="0"/>
          </a:p>
          <a:p>
            <a:pPr marL="0" indent="0" algn="ctr">
              <a:buNone/>
            </a:pPr>
            <a:r>
              <a:rPr lang="en-US" sz="3200" b="1" dirty="0"/>
              <a:t>How does early life exposure to stressors affect Atlantic silversides?</a:t>
            </a:r>
          </a:p>
        </p:txBody>
      </p:sp>
      <p:sp>
        <p:nvSpPr>
          <p:cNvPr id="4" name="TextBox 3">
            <a:extLst>
              <a:ext uri="{FF2B5EF4-FFF2-40B4-BE49-F238E27FC236}">
                <a16:creationId xmlns:a16="http://schemas.microsoft.com/office/drawing/2014/main" id="{9ED30957-EC0A-43F5-BB70-FDDCECF286B9}"/>
              </a:ext>
            </a:extLst>
          </p:cNvPr>
          <p:cNvSpPr txBox="1"/>
          <p:nvPr/>
        </p:nvSpPr>
        <p:spPr>
          <a:xfrm>
            <a:off x="0" y="6525244"/>
            <a:ext cx="5230368" cy="338554"/>
          </a:xfrm>
          <a:prstGeom prst="rect">
            <a:avLst/>
          </a:prstGeom>
          <a:noFill/>
        </p:spPr>
        <p:txBody>
          <a:bodyPr wrap="square" rtlCol="0">
            <a:spAutoFit/>
          </a:bodyPr>
          <a:lstStyle/>
          <a:p>
            <a:r>
              <a:rPr lang="en-US" sz="1600" i="1" dirty="0"/>
              <a:t>Photo: Brian </a:t>
            </a:r>
            <a:r>
              <a:rPr lang="en-US" sz="1600" i="1" dirty="0" err="1"/>
              <a:t>Leuchtenburg</a:t>
            </a:r>
            <a:r>
              <a:rPr lang="en-US" sz="1600" i="1" dirty="0"/>
              <a:t>, FishersIsland.net</a:t>
            </a:r>
          </a:p>
        </p:txBody>
      </p:sp>
    </p:spTree>
    <p:extLst>
      <p:ext uri="{BB962C8B-B14F-4D97-AF65-F5344CB8AC3E}">
        <p14:creationId xmlns:p14="http://schemas.microsoft.com/office/powerpoint/2010/main" val="3604933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B1791-0E6C-F25D-B8FA-A42CB7FD2420}"/>
              </a:ext>
            </a:extLst>
          </p:cNvPr>
          <p:cNvSpPr>
            <a:spLocks noGrp="1"/>
          </p:cNvSpPr>
          <p:nvPr>
            <p:ph type="title"/>
          </p:nvPr>
        </p:nvSpPr>
        <p:spPr/>
        <p:txBody>
          <a:bodyPr/>
          <a:lstStyle/>
          <a:p>
            <a:r>
              <a:rPr lang="en-US" dirty="0"/>
              <a:t>Interacting effects</a:t>
            </a:r>
          </a:p>
        </p:txBody>
      </p:sp>
      <p:graphicFrame>
        <p:nvGraphicFramePr>
          <p:cNvPr id="5" name="Chart 4">
            <a:extLst>
              <a:ext uri="{FF2B5EF4-FFF2-40B4-BE49-F238E27FC236}">
                <a16:creationId xmlns:a16="http://schemas.microsoft.com/office/drawing/2014/main" id="{3117247B-F8A8-7A28-5DEC-5B24E60013E6}"/>
              </a:ext>
            </a:extLst>
          </p:cNvPr>
          <p:cNvGraphicFramePr>
            <a:graphicFrameLocks/>
          </p:cNvGraphicFramePr>
          <p:nvPr>
            <p:extLst>
              <p:ext uri="{D42A27DB-BD31-4B8C-83A1-F6EECF244321}">
                <p14:modId xmlns:p14="http://schemas.microsoft.com/office/powerpoint/2010/main" val="4042467276"/>
              </p:ext>
            </p:extLst>
          </p:nvPr>
        </p:nvGraphicFramePr>
        <p:xfrm>
          <a:off x="833120" y="1825625"/>
          <a:ext cx="5064760" cy="43513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5D76CECC-E064-A3AF-1A66-6E3C5D4DC170}"/>
              </a:ext>
            </a:extLst>
          </p:cNvPr>
          <p:cNvGraphicFramePr>
            <a:graphicFrameLocks/>
          </p:cNvGraphicFramePr>
          <p:nvPr>
            <p:extLst>
              <p:ext uri="{D42A27DB-BD31-4B8C-83A1-F6EECF244321}">
                <p14:modId xmlns:p14="http://schemas.microsoft.com/office/powerpoint/2010/main" val="1063257919"/>
              </p:ext>
            </p:extLst>
          </p:nvPr>
        </p:nvGraphicFramePr>
        <p:xfrm>
          <a:off x="6289040" y="1825626"/>
          <a:ext cx="5064760" cy="4351337"/>
        </p:xfrm>
        <a:graphic>
          <a:graphicData uri="http://schemas.openxmlformats.org/drawingml/2006/chart">
            <c:chart xmlns:c="http://schemas.openxmlformats.org/drawingml/2006/chart" xmlns:r="http://schemas.openxmlformats.org/officeDocument/2006/relationships" r:id="rId3"/>
          </a:graphicData>
        </a:graphic>
      </p:graphicFrame>
      <p:sp>
        <p:nvSpPr>
          <p:cNvPr id="7" name="Left Bracket 6">
            <a:extLst>
              <a:ext uri="{FF2B5EF4-FFF2-40B4-BE49-F238E27FC236}">
                <a16:creationId xmlns:a16="http://schemas.microsoft.com/office/drawing/2014/main" id="{477C477F-4AED-2DD2-B4F1-59101882697E}"/>
              </a:ext>
            </a:extLst>
          </p:cNvPr>
          <p:cNvSpPr/>
          <p:nvPr/>
        </p:nvSpPr>
        <p:spPr>
          <a:xfrm>
            <a:off x="2720340"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ket 10">
            <a:extLst>
              <a:ext uri="{FF2B5EF4-FFF2-40B4-BE49-F238E27FC236}">
                <a16:creationId xmlns:a16="http://schemas.microsoft.com/office/drawing/2014/main" id="{44CBC83D-4D2A-DA7D-036F-F858447D36D8}"/>
              </a:ext>
            </a:extLst>
          </p:cNvPr>
          <p:cNvSpPr/>
          <p:nvPr/>
        </p:nvSpPr>
        <p:spPr>
          <a:xfrm>
            <a:off x="3749040"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ket 11">
            <a:extLst>
              <a:ext uri="{FF2B5EF4-FFF2-40B4-BE49-F238E27FC236}">
                <a16:creationId xmlns:a16="http://schemas.microsoft.com/office/drawing/2014/main" id="{DE5F7724-9D6F-0B63-B37B-78AD1848151A}"/>
              </a:ext>
            </a:extLst>
          </p:cNvPr>
          <p:cNvSpPr/>
          <p:nvPr/>
        </p:nvSpPr>
        <p:spPr>
          <a:xfrm>
            <a:off x="4768850"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ket 12">
            <a:extLst>
              <a:ext uri="{FF2B5EF4-FFF2-40B4-BE49-F238E27FC236}">
                <a16:creationId xmlns:a16="http://schemas.microsoft.com/office/drawing/2014/main" id="{29C1B7BD-B8DE-49B1-D8EC-ECDCC686FCD1}"/>
              </a:ext>
            </a:extLst>
          </p:cNvPr>
          <p:cNvSpPr/>
          <p:nvPr/>
        </p:nvSpPr>
        <p:spPr>
          <a:xfrm>
            <a:off x="4768850" y="3970180"/>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Left Bracket 13">
            <a:extLst>
              <a:ext uri="{FF2B5EF4-FFF2-40B4-BE49-F238E27FC236}">
                <a16:creationId xmlns:a16="http://schemas.microsoft.com/office/drawing/2014/main" id="{A9498DDB-3E67-81BF-3AEB-ACF173EB13AA}"/>
              </a:ext>
            </a:extLst>
          </p:cNvPr>
          <p:cNvSpPr/>
          <p:nvPr/>
        </p:nvSpPr>
        <p:spPr>
          <a:xfrm>
            <a:off x="8182610"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ket 14">
            <a:extLst>
              <a:ext uri="{FF2B5EF4-FFF2-40B4-BE49-F238E27FC236}">
                <a16:creationId xmlns:a16="http://schemas.microsoft.com/office/drawing/2014/main" id="{C953226F-3595-ABA9-19BE-CC1BF502B729}"/>
              </a:ext>
            </a:extLst>
          </p:cNvPr>
          <p:cNvSpPr/>
          <p:nvPr/>
        </p:nvSpPr>
        <p:spPr>
          <a:xfrm>
            <a:off x="9196070"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ket 15">
            <a:extLst>
              <a:ext uri="{FF2B5EF4-FFF2-40B4-BE49-F238E27FC236}">
                <a16:creationId xmlns:a16="http://schemas.microsoft.com/office/drawing/2014/main" id="{90E4E743-BAA3-6998-D683-DD79B1D6F8CA}"/>
              </a:ext>
            </a:extLst>
          </p:cNvPr>
          <p:cNvSpPr/>
          <p:nvPr/>
        </p:nvSpPr>
        <p:spPr>
          <a:xfrm>
            <a:off x="10226675" y="4458494"/>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ket 16">
            <a:extLst>
              <a:ext uri="{FF2B5EF4-FFF2-40B4-BE49-F238E27FC236}">
                <a16:creationId xmlns:a16="http://schemas.microsoft.com/office/drawing/2014/main" id="{65967DD4-42EB-425A-BC2A-298639916C11}"/>
              </a:ext>
            </a:extLst>
          </p:cNvPr>
          <p:cNvSpPr/>
          <p:nvPr/>
        </p:nvSpPr>
        <p:spPr>
          <a:xfrm>
            <a:off x="10226675" y="3970180"/>
            <a:ext cx="63500" cy="410686"/>
          </a:xfrm>
          <a:prstGeom prst="leftBracket">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72889665"/>
      </p:ext>
    </p:extLst>
  </p:cSld>
  <p:clrMapOvr>
    <a:masterClrMapping/>
  </p:clrMapOvr>
</p:sld>
</file>

<file path=ppt/theme/theme1.xml><?xml version="1.0" encoding="utf-8"?>
<a:theme xmlns:a="http://schemas.openxmlformats.org/drawingml/2006/main" name="Office Theme">
  <a:themeElements>
    <a:clrScheme name="Custom 3">
      <a:dk1>
        <a:srgbClr val="003635"/>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Avenir">
      <a:majorFont>
        <a:latin typeface="Avenir Next LT Pro"/>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16796</TotalTime>
  <Words>3727</Words>
  <Application>Microsoft Office PowerPoint</Application>
  <PresentationFormat>Widescreen</PresentationFormat>
  <Paragraphs>651</Paragraphs>
  <Slides>67</Slides>
  <Notes>22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67</vt:i4>
      </vt:variant>
    </vt:vector>
  </HeadingPairs>
  <TitlesOfParts>
    <vt:vector size="76" baseType="lpstr">
      <vt:lpstr>Arial</vt:lpstr>
      <vt:lpstr>Avenir Next LT Pro</vt:lpstr>
      <vt:lpstr>Berlin Sans FB Demi</vt:lpstr>
      <vt:lpstr>Calibri</vt:lpstr>
      <vt:lpstr>Calibri Light</vt:lpstr>
      <vt:lpstr>Franklin Gothic Book</vt:lpstr>
      <vt:lpstr>Times New Roman</vt:lpstr>
      <vt:lpstr>Office Theme</vt:lpstr>
      <vt:lpstr>1_Office Theme</vt:lpstr>
      <vt:lpstr>Early life physiological and energetic responses of Atlantic silversides (Menidia menidia) to ocean acidification, warming, and hypoxia</vt:lpstr>
      <vt:lpstr>Atlantic silversides  Menidia menidia</vt:lpstr>
      <vt:lpstr>The Perfect Storm: Multiple Intensifying Stressors in Estuaries</vt:lpstr>
      <vt:lpstr>The Perfect Storm: Multiple Intensifying Stressors in Estuaries</vt:lpstr>
      <vt:lpstr>The Perfect Storm: Multiple Intensifying Stressors in Estuaries</vt:lpstr>
      <vt:lpstr>Conditions are even more severe in estuaries, where young silversides live</vt:lpstr>
      <vt:lpstr>PowerPoint Presentation</vt:lpstr>
      <vt:lpstr>PowerPoint Presentation</vt:lpstr>
      <vt:lpstr>Interacting effects</vt:lpstr>
      <vt:lpstr>Interacting effects</vt:lpstr>
      <vt:lpstr>Interacting effects</vt:lpstr>
      <vt:lpstr>Variable responses to acidification have been observed</vt:lpstr>
      <vt:lpstr>Variable responses to acidification have been observed</vt:lpstr>
      <vt:lpstr>Objectives</vt:lpstr>
      <vt:lpstr>Outline</vt:lpstr>
      <vt:lpstr>PowerPoint Presentation</vt:lpstr>
      <vt:lpstr>PowerPoint Presentation</vt:lpstr>
      <vt:lpstr>PowerPoint Presentation</vt:lpstr>
      <vt:lpstr>PowerPoint Presentation</vt:lpstr>
      <vt:lpstr>Interacting hypoxia and acidification</vt:lpstr>
      <vt:lpstr>Embryos affected, but not larvae</vt:lpstr>
      <vt:lpstr>Digging deeper into the Oxygen x CO2 interaction</vt:lpstr>
      <vt:lpstr>Outline</vt:lpstr>
      <vt:lpstr>Chapter 2: Does acidification alter metabolic response to progressive, acute hypoxia?</vt:lpstr>
      <vt:lpstr>Chapter 2: Does acidification alter metabolic response to progressive, acute hypoxia?</vt:lpstr>
      <vt:lpstr>Chapter 2 Results: Metabolic Rates</vt:lpstr>
      <vt:lpstr>Chapter 2 Results: Critical Oxygen Level</vt:lpstr>
      <vt:lpstr>PowerPoint Presentation</vt:lpstr>
      <vt:lpstr>Ch. 1 and 2 Conclusions</vt:lpstr>
      <vt:lpstr>Outline</vt:lpstr>
      <vt:lpstr>Chapter 3: Ionoregulatory responses to seawater acidification and temperature  </vt:lpstr>
      <vt:lpstr>Ocean Acidification &amp; Fish</vt:lpstr>
      <vt:lpstr>Ocean Acidification &amp; Fish</vt:lpstr>
      <vt:lpstr>Chapter 3: Ionoregulatory responses to seawater acidification and temperature  </vt:lpstr>
      <vt:lpstr>Chapter 3: Ionoregulatory responses to seawater acidification and temperature  </vt:lpstr>
      <vt:lpstr>Ionocytes use energy</vt:lpstr>
      <vt:lpstr>Experimental Design</vt:lpstr>
      <vt:lpstr>Embryos</vt:lpstr>
      <vt:lpstr>Chapter 3 Results: Density increases after hatching </vt:lpstr>
      <vt:lpstr>Chapter 3 Results: Embryo ionocyte density</vt:lpstr>
      <vt:lpstr>Chapter 3 Results: Larval ionocyte density</vt:lpstr>
      <vt:lpstr>Chapter 3 Results: Does metabolism increase when ionocyte density is higher? </vt:lpstr>
      <vt:lpstr>Chapter 3 Conclusions and Next Steps</vt:lpstr>
      <vt:lpstr>Outline</vt:lpstr>
      <vt:lpstr>Chapter 4: Attributing hypoxia responses to energetic mechanisms with DEB model</vt:lpstr>
      <vt:lpstr>PowerPoint Presentation</vt:lpstr>
      <vt:lpstr>DEBkiss A simplified type of DEB model</vt:lpstr>
      <vt:lpstr>DEBkiss A simplified type of DEB model</vt:lpstr>
      <vt:lpstr>PowerPoint Presentation</vt:lpstr>
      <vt:lpstr>PowerPoint Presentation</vt:lpstr>
      <vt:lpstr>Chapter 4 Hypotheses</vt:lpstr>
      <vt:lpstr>DEBkiss A simplified type of DEB model</vt:lpstr>
      <vt:lpstr>PowerPoint Presentation</vt:lpstr>
      <vt:lpstr>PowerPoint Presentation</vt:lpstr>
      <vt:lpstr>PowerPoint Presentation</vt:lpstr>
      <vt:lpstr>PowerPoint Presentation</vt:lpstr>
      <vt:lpstr>Chapter 4 Results</vt:lpstr>
      <vt:lpstr>Chapter 4 Results</vt:lpstr>
      <vt:lpstr>Calculated parameter values at each oxygen level</vt:lpstr>
      <vt:lpstr>Chapter 4 Conclusions</vt:lpstr>
      <vt:lpstr>Chapter 4 Next Steps</vt:lpstr>
      <vt:lpstr>Objectives</vt:lpstr>
      <vt:lpstr>Conclusions of Dissertation</vt:lpstr>
      <vt:lpstr>Conclusions of Dissertation</vt:lpstr>
      <vt:lpstr>Conclusions of Dissertation</vt:lpstr>
      <vt:lpstr>Future Directions</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 life physiological and energetic responses of Atlantic silversides (Menidia menidia) to ocean acidification, warming, and hypoxia</dc:title>
  <dc:creator>Teresa G Schwemmer</dc:creator>
  <cp:lastModifiedBy>Teresa G Schwemmer</cp:lastModifiedBy>
  <cp:revision>60</cp:revision>
  <dcterms:created xsi:type="dcterms:W3CDTF">2023-04-10T19:01:06Z</dcterms:created>
  <dcterms:modified xsi:type="dcterms:W3CDTF">2023-04-26T21:37:56Z</dcterms:modified>
</cp:coreProperties>
</file>